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5" r:id="rId1"/>
  </p:sldMasterIdLst>
  <p:notesMasterIdLst>
    <p:notesMasterId r:id="rId4"/>
  </p:notesMasterIdLst>
  <p:handoutMasterIdLst>
    <p:handoutMasterId r:id="rId5"/>
  </p:handoutMasterIdLst>
  <p:sldIdLst>
    <p:sldId id="392" r:id="rId2"/>
    <p:sldId id="391" r:id="rId3"/>
  </p:sldIdLst>
  <p:sldSz cx="13442950" cy="7561263"/>
  <p:notesSz cx="7285038" cy="10418763"/>
  <p:defaultTextStyle>
    <a:defPPr>
      <a:defRPr lang="ja-JP"/>
    </a:defPPr>
    <a:lvl1pPr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520700" indent="-63500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1042988" indent="-128588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563688" indent="-192088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2085975" indent="-257175" algn="l" defTabSz="1042988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42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82">
          <p15:clr>
            <a:srgbClr val="A4A3A4"/>
          </p15:clr>
        </p15:guide>
        <p15:guide id="2" pos="229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aj@CIAJNET.local" initials="c" lastIdx="1" clrIdx="0">
    <p:extLst>
      <p:ext uri="{19B8F6BF-5375-455C-9EA6-DF929625EA0E}">
        <p15:presenceInfo xmlns:p15="http://schemas.microsoft.com/office/powerpoint/2012/main" userId="S-1-5-21-527237240-879983540-725345543-1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FE1FF"/>
    <a:srgbClr val="FFFFCC"/>
    <a:srgbClr val="31859C"/>
    <a:srgbClr val="FFCCFF"/>
    <a:srgbClr val="FF9900"/>
    <a:srgbClr val="E8F4F8"/>
    <a:srgbClr val="DBEEF4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2" autoAdjust="0"/>
    <p:restoredTop sz="96168" autoAdjust="0"/>
  </p:normalViewPr>
  <p:slideViewPr>
    <p:cSldViewPr>
      <p:cViewPr varScale="1">
        <p:scale>
          <a:sx n="105" d="100"/>
          <a:sy n="105" d="100"/>
        </p:scale>
        <p:origin x="498" y="114"/>
      </p:cViewPr>
      <p:guideLst>
        <p:guide orient="horz" pos="2382"/>
        <p:guide pos="42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928" y="36"/>
      </p:cViewPr>
      <p:guideLst>
        <p:guide orient="horz" pos="3282"/>
        <p:guide pos="22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D0BDFE7-1664-4FC3-8E30-75737E029B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8C71F73-F254-4735-B2D7-3724D9A9E5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25913" y="0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854198-B1F2-407C-ACA7-FA25E1C5D4E9}" type="datetimeFigureOut">
              <a:rPr lang="ja-JP" altLang="en-US"/>
              <a:pPr>
                <a:defRPr/>
              </a:pPr>
              <a:t>2025/9/30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29B564F-80E9-4DDF-B3E7-E6C6917418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896475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C92C8E-91E0-41AA-A936-38C46AEA01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25913" y="9896475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E9EA5DD-D054-4F3E-AAF4-FBE6E88F3B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2F1B9C4-2FE1-4334-AB0F-23C4ECAC94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58C428A-9F4B-42D3-8DC3-BFABFAB34F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25913" y="0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0BE4D7C-5908-4D84-ACC1-3A3CD2A4622F}" type="datetimeFigureOut">
              <a:rPr lang="ja-JP" altLang="en-US"/>
              <a:pPr>
                <a:defRPr/>
              </a:pPr>
              <a:t>2025/9/30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DEA7992-B819-460D-A005-E24984B9A1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69863" y="781050"/>
            <a:ext cx="6945312" cy="39068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160" tIns="50580" rIns="101160" bIns="5058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5F71115-BD71-4038-9DDF-D744ACD53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8663" y="4948238"/>
            <a:ext cx="5827712" cy="4689475"/>
          </a:xfrm>
          <a:prstGeom prst="rect">
            <a:avLst/>
          </a:prstGeom>
        </p:spPr>
        <p:txBody>
          <a:bodyPr vert="horz" lIns="101160" tIns="50580" rIns="101160" bIns="5058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B9EF5FA-86E8-4432-957E-1C39E54AF3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896475"/>
            <a:ext cx="3157538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l" defTabSz="104305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ABC4563-72D1-43A4-BFE1-F6802A52A8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25913" y="9896475"/>
            <a:ext cx="3157537" cy="520700"/>
          </a:xfrm>
          <a:prstGeom prst="rect">
            <a:avLst/>
          </a:prstGeom>
        </p:spPr>
        <p:txBody>
          <a:bodyPr vert="horz" lIns="101160" tIns="50580" rIns="101160" bIns="50580" rtlCol="0" anchor="b"/>
          <a:lstStyle>
            <a:lvl1pPr algn="r" defTabSz="1043055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57B174C-F55D-4AA4-9A0D-A105D407D1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fontAlgn="base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36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64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91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218" algn="l" defTabSz="1043055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943BF9E0-6B82-4CC4-BB61-00A328B204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69863" y="781050"/>
            <a:ext cx="6945312" cy="39068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A28F1524-CE33-469D-B4C8-68DBCBABBB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ー 3">
            <a:extLst>
              <a:ext uri="{FF2B5EF4-FFF2-40B4-BE49-F238E27FC236}">
                <a16:creationId xmlns:a16="http://schemas.microsoft.com/office/drawing/2014/main" id="{3B70E43E-B006-4656-B6BE-FC92FF0A9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2F2DDD81-9477-4E15-9A8F-602D602D125A}" type="slidenum">
              <a:rPr lang="ja-JP" altLang="en-US" sz="1300"/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ja-JP" altLang="en-US" sz="1300"/>
          </a:p>
        </p:txBody>
      </p:sp>
    </p:spTree>
    <p:extLst>
      <p:ext uri="{BB962C8B-B14F-4D97-AF65-F5344CB8AC3E}">
        <p14:creationId xmlns:p14="http://schemas.microsoft.com/office/powerpoint/2010/main" val="3826128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943BF9E0-6B82-4CC4-BB61-00A328B204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69863" y="781050"/>
            <a:ext cx="6945312" cy="39068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A28F1524-CE33-469D-B4C8-68DBCBABBB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ー 3">
            <a:extLst>
              <a:ext uri="{FF2B5EF4-FFF2-40B4-BE49-F238E27FC236}">
                <a16:creationId xmlns:a16="http://schemas.microsoft.com/office/drawing/2014/main" id="{3B70E43E-B006-4656-B6BE-FC92FF0A9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1042988" fontAlgn="base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2F2DDD81-9477-4E15-9A8F-602D602D125A}" type="slidenum">
              <a:rPr lang="ja-JP" altLang="en-US" sz="1300"/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ja-JP" altLang="en-US" sz="1300"/>
          </a:p>
        </p:txBody>
      </p:sp>
    </p:spTree>
    <p:extLst>
      <p:ext uri="{BB962C8B-B14F-4D97-AF65-F5344CB8AC3E}">
        <p14:creationId xmlns:p14="http://schemas.microsoft.com/office/powerpoint/2010/main" val="141911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28787" y="180231"/>
            <a:ext cx="10918601" cy="431800"/>
          </a:xfrm>
        </p:spPr>
        <p:txBody>
          <a:bodyPr/>
          <a:lstStyle>
            <a:lvl1pPr>
              <a:defRPr baseline="0">
                <a:latin typeface="Verdana" panose="020B0604030504040204" pitchFamily="34" charset="0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タイトルの入力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1AF637E-ADA2-4BBC-FB4A-5545B73F6A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19396" y="127932"/>
            <a:ext cx="1826815" cy="62836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FF52D1-58C6-05B8-390F-CC4E728EA73C}"/>
              </a:ext>
            </a:extLst>
          </p:cNvPr>
          <p:cNvSpPr txBox="1"/>
          <p:nvPr userDrawn="1"/>
        </p:nvSpPr>
        <p:spPr>
          <a:xfrm>
            <a:off x="3049067" y="3492599"/>
            <a:ext cx="914400" cy="339452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just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000" kern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86FF56-8D1E-BD48-1255-C825E5B80952}"/>
              </a:ext>
            </a:extLst>
          </p:cNvPr>
          <p:cNvSpPr txBox="1"/>
          <p:nvPr userDrawn="1"/>
        </p:nvSpPr>
        <p:spPr>
          <a:xfrm>
            <a:off x="5522458" y="2772519"/>
            <a:ext cx="65" cy="339452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just" rt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000" kern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18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図 2">
            <a:extLst>
              <a:ext uri="{FF2B5EF4-FFF2-40B4-BE49-F238E27FC236}">
                <a16:creationId xmlns:a16="http://schemas.microsoft.com/office/drawing/2014/main" id="{941B11CE-806C-43B0-AA44-9AC3DA4148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" y="1"/>
            <a:ext cx="13440954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Codos_Grid_201008" hidden="1">
            <a:extLst>
              <a:ext uri="{FF2B5EF4-FFF2-40B4-BE49-F238E27FC236}">
                <a16:creationId xmlns:a16="http://schemas.microsoft.com/office/drawing/2014/main" id="{9E125E38-0AF0-4C39-9CEA-1C0C5418AFB4}"/>
              </a:ext>
            </a:extLst>
          </p:cNvPr>
          <p:cNvGrpSpPr>
            <a:grpSpLocks/>
          </p:cNvGrpSpPr>
          <p:nvPr/>
        </p:nvGrpSpPr>
        <p:grpSpPr bwMode="auto">
          <a:xfrm>
            <a:off x="1109602" y="1241425"/>
            <a:ext cx="11223746" cy="5473700"/>
            <a:chOff x="449454" y="1189814"/>
            <a:chExt cx="8928993" cy="5472608"/>
          </a:xfrm>
        </p:grpSpPr>
        <p:sp>
          <p:nvSpPr>
            <p:cNvPr id="1030" name="Line 99" hidden="1">
              <a:extLst>
                <a:ext uri="{FF2B5EF4-FFF2-40B4-BE49-F238E27FC236}">
                  <a16:creationId xmlns:a16="http://schemas.microsoft.com/office/drawing/2014/main" id="{526F07AD-326B-45C8-99B0-DA06C242A7D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77126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1" name="Line 99" hidden="1">
              <a:extLst>
                <a:ext uri="{FF2B5EF4-FFF2-40B4-BE49-F238E27FC236}">
                  <a16:creationId xmlns:a16="http://schemas.microsoft.com/office/drawing/2014/main" id="{22B4C88D-6731-4962-807C-C066E3C0F1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18575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2" name="Line 99" hidden="1">
              <a:extLst>
                <a:ext uri="{FF2B5EF4-FFF2-40B4-BE49-F238E27FC236}">
                  <a16:creationId xmlns:a16="http://schemas.microsoft.com/office/drawing/2014/main" id="{026D71AC-44C8-4C8A-BC61-F4602767E9E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04174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3" name="Line 99" hidden="1">
              <a:extLst>
                <a:ext uri="{FF2B5EF4-FFF2-40B4-BE49-F238E27FC236}">
                  <a16:creationId xmlns:a16="http://schemas.microsoft.com/office/drawing/2014/main" id="{D308C071-3C23-48CE-A375-6627D7F22B2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89772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4" name="Line 99" hidden="1">
              <a:extLst>
                <a:ext uri="{FF2B5EF4-FFF2-40B4-BE49-F238E27FC236}">
                  <a16:creationId xmlns:a16="http://schemas.microsoft.com/office/drawing/2014/main" id="{86B950E8-293E-46DF-9924-901ACF6B296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75371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5" name="Line 99" hidden="1">
              <a:extLst>
                <a:ext uri="{FF2B5EF4-FFF2-40B4-BE49-F238E27FC236}">
                  <a16:creationId xmlns:a16="http://schemas.microsoft.com/office/drawing/2014/main" id="{C0BCB3E4-672E-4487-A628-5856FB736EC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60969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6" name="Line 99" hidden="1">
              <a:extLst>
                <a:ext uri="{FF2B5EF4-FFF2-40B4-BE49-F238E27FC236}">
                  <a16:creationId xmlns:a16="http://schemas.microsoft.com/office/drawing/2014/main" id="{8B5E58A1-1A9E-43F4-BDE4-7E17016E3F5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46567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7" name="Line 99" hidden="1">
              <a:extLst>
                <a:ext uri="{FF2B5EF4-FFF2-40B4-BE49-F238E27FC236}">
                  <a16:creationId xmlns:a16="http://schemas.microsoft.com/office/drawing/2014/main" id="{01373C56-DA9D-4D32-94CA-509910CFEE9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32166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8" name="Line 99" hidden="1">
              <a:extLst>
                <a:ext uri="{FF2B5EF4-FFF2-40B4-BE49-F238E27FC236}">
                  <a16:creationId xmlns:a16="http://schemas.microsoft.com/office/drawing/2014/main" id="{736F1D5D-2B86-4687-B7AF-70FCC111D11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17764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39" name="Line 99" hidden="1">
              <a:extLst>
                <a:ext uri="{FF2B5EF4-FFF2-40B4-BE49-F238E27FC236}">
                  <a16:creationId xmlns:a16="http://schemas.microsoft.com/office/drawing/2014/main" id="{099F1646-8AE5-4412-A1FE-6797F1A9F97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20336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0" name="Line 99" hidden="1">
              <a:extLst>
                <a:ext uri="{FF2B5EF4-FFF2-40B4-BE49-F238E27FC236}">
                  <a16:creationId xmlns:a16="http://schemas.microsoft.com/office/drawing/2014/main" id="{2EAE7140-D3F0-483A-9F87-164C268AF05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8896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1" name="Line 99" hidden="1">
              <a:extLst>
                <a:ext uri="{FF2B5EF4-FFF2-40B4-BE49-F238E27FC236}">
                  <a16:creationId xmlns:a16="http://schemas.microsoft.com/office/drawing/2014/main" id="{CA8C0452-D088-4DB2-AF17-BA9A02FD0DD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7455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2" name="Line 99" hidden="1">
              <a:extLst>
                <a:ext uri="{FF2B5EF4-FFF2-40B4-BE49-F238E27FC236}">
                  <a16:creationId xmlns:a16="http://schemas.microsoft.com/office/drawing/2014/main" id="{CBB451B7-DF6B-4651-90F8-0B1D26237D3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6015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3" name="Line 99" hidden="1">
              <a:extLst>
                <a:ext uri="{FF2B5EF4-FFF2-40B4-BE49-F238E27FC236}">
                  <a16:creationId xmlns:a16="http://schemas.microsoft.com/office/drawing/2014/main" id="{D74B7257-FC73-42E7-A1A7-E368ECFA46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4575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4" name="Line 99" hidden="1">
              <a:extLst>
                <a:ext uri="{FF2B5EF4-FFF2-40B4-BE49-F238E27FC236}">
                  <a16:creationId xmlns:a16="http://schemas.microsoft.com/office/drawing/2014/main" id="{E4197AE2-19A9-4EC5-ACBB-048605D303E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3135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5" name="Line 99" hidden="1">
              <a:extLst>
                <a:ext uri="{FF2B5EF4-FFF2-40B4-BE49-F238E27FC236}">
                  <a16:creationId xmlns:a16="http://schemas.microsoft.com/office/drawing/2014/main" id="{A5B1652E-4AD7-4307-9BEC-BE4B40D024B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16953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6" name="Line 99" hidden="1">
              <a:extLst>
                <a:ext uri="{FF2B5EF4-FFF2-40B4-BE49-F238E27FC236}">
                  <a16:creationId xmlns:a16="http://schemas.microsoft.com/office/drawing/2014/main" id="{769A64E7-E153-47F9-BD49-B1C55852695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02551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7" name="Line 99" hidden="1">
              <a:extLst>
                <a:ext uri="{FF2B5EF4-FFF2-40B4-BE49-F238E27FC236}">
                  <a16:creationId xmlns:a16="http://schemas.microsoft.com/office/drawing/2014/main" id="{A34FC032-C98B-45C0-8A02-9F2EE7EB54C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8150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8" name="Line 99" hidden="1">
              <a:extLst>
                <a:ext uri="{FF2B5EF4-FFF2-40B4-BE49-F238E27FC236}">
                  <a16:creationId xmlns:a16="http://schemas.microsoft.com/office/drawing/2014/main" id="{5975271D-C732-4B1D-979F-780BFD8B3B2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3748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49" name="Line 99" hidden="1">
              <a:extLst>
                <a:ext uri="{FF2B5EF4-FFF2-40B4-BE49-F238E27FC236}">
                  <a16:creationId xmlns:a16="http://schemas.microsoft.com/office/drawing/2014/main" id="{09B10671-D5AD-43CC-A77D-080F3829D1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934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0" name="Line 99" hidden="1">
              <a:extLst>
                <a:ext uri="{FF2B5EF4-FFF2-40B4-BE49-F238E27FC236}">
                  <a16:creationId xmlns:a16="http://schemas.microsoft.com/office/drawing/2014/main" id="{E44B4A77-90D0-469D-AEB2-F50D51D37FC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61780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1" name="Line 99" hidden="1">
              <a:extLst>
                <a:ext uri="{FF2B5EF4-FFF2-40B4-BE49-F238E27FC236}">
                  <a16:creationId xmlns:a16="http://schemas.microsoft.com/office/drawing/2014/main" id="{09EEF2B5-FE39-4EE7-B46A-FB366539F2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7379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2" name="Line 99" hidden="1">
              <a:extLst>
                <a:ext uri="{FF2B5EF4-FFF2-40B4-BE49-F238E27FC236}">
                  <a16:creationId xmlns:a16="http://schemas.microsoft.com/office/drawing/2014/main" id="{4A871AF9-87D7-4363-AF2F-633F21DD4A9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2977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3" name="Line 99" hidden="1">
              <a:extLst>
                <a:ext uri="{FF2B5EF4-FFF2-40B4-BE49-F238E27FC236}">
                  <a16:creationId xmlns:a16="http://schemas.microsoft.com/office/drawing/2014/main" id="{C503A249-6FA4-4A59-81A9-213F1F378C2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04985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4" name="Line 99" hidden="1">
              <a:extLst>
                <a:ext uri="{FF2B5EF4-FFF2-40B4-BE49-F238E27FC236}">
                  <a16:creationId xmlns:a16="http://schemas.microsoft.com/office/drawing/2014/main" id="{8635E053-94C9-483A-8728-96E9830DA0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90583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5" name="Line 99" hidden="1">
              <a:extLst>
                <a:ext uri="{FF2B5EF4-FFF2-40B4-BE49-F238E27FC236}">
                  <a16:creationId xmlns:a16="http://schemas.microsoft.com/office/drawing/2014/main" id="{8EAA4180-2B66-4411-BEA9-0246FB7F804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6182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6" name="Line 99" hidden="1">
              <a:extLst>
                <a:ext uri="{FF2B5EF4-FFF2-40B4-BE49-F238E27FC236}">
                  <a16:creationId xmlns:a16="http://schemas.microsoft.com/office/drawing/2014/main" id="{C1874975-F9AB-4DB5-B850-BB6630036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48323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7" name="Line 99" hidden="1">
              <a:extLst>
                <a:ext uri="{FF2B5EF4-FFF2-40B4-BE49-F238E27FC236}">
                  <a16:creationId xmlns:a16="http://schemas.microsoft.com/office/drawing/2014/main" id="{E9A2D323-0957-4ABD-9AFB-E2813F2BB4A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33922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8" name="Line 99" hidden="1">
              <a:extLst>
                <a:ext uri="{FF2B5EF4-FFF2-40B4-BE49-F238E27FC236}">
                  <a16:creationId xmlns:a16="http://schemas.microsoft.com/office/drawing/2014/main" id="{509E9F2F-3326-4A25-B04A-CAD277353FF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938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59" name="Line 99" hidden="1">
              <a:extLst>
                <a:ext uri="{FF2B5EF4-FFF2-40B4-BE49-F238E27FC236}">
                  <a16:creationId xmlns:a16="http://schemas.microsoft.com/office/drawing/2014/main" id="{C8CA23AC-B201-49CD-A54B-35C50BA84C6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2725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0" name="Line 99" hidden="1">
              <a:extLst>
                <a:ext uri="{FF2B5EF4-FFF2-40B4-BE49-F238E27FC236}">
                  <a16:creationId xmlns:a16="http://schemas.microsoft.com/office/drawing/2014/main" id="{B858CC72-6105-4BA3-9CA9-044621DD54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92344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1" name="Line 99" hidden="1">
              <a:extLst>
                <a:ext uri="{FF2B5EF4-FFF2-40B4-BE49-F238E27FC236}">
                  <a16:creationId xmlns:a16="http://schemas.microsoft.com/office/drawing/2014/main" id="{30D4930D-1257-4F9F-8A3E-6F5E3B35834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65025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2" name="Line 99" hidden="1">
              <a:extLst>
                <a:ext uri="{FF2B5EF4-FFF2-40B4-BE49-F238E27FC236}">
                  <a16:creationId xmlns:a16="http://schemas.microsoft.com/office/drawing/2014/main" id="{0C3AB4E1-F500-42CD-BCA4-9CF3F8AC0B6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50623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3" name="Line 99" hidden="1">
              <a:extLst>
                <a:ext uri="{FF2B5EF4-FFF2-40B4-BE49-F238E27FC236}">
                  <a16:creationId xmlns:a16="http://schemas.microsoft.com/office/drawing/2014/main" id="{CC3E4D73-A887-4166-BD09-7D8DE31D3F9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36222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4" name="Line 99" hidden="1">
              <a:extLst>
                <a:ext uri="{FF2B5EF4-FFF2-40B4-BE49-F238E27FC236}">
                  <a16:creationId xmlns:a16="http://schemas.microsoft.com/office/drawing/2014/main" id="{910558F9-752F-4E95-B461-9D04E0C9E1E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21820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5" name="Line 99" hidden="1">
              <a:extLst>
                <a:ext uri="{FF2B5EF4-FFF2-40B4-BE49-F238E27FC236}">
                  <a16:creationId xmlns:a16="http://schemas.microsoft.com/office/drawing/2014/main" id="{AC982130-B3E4-43F4-A1C6-6E6707C4079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07419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6" name="Line 99" hidden="1">
              <a:extLst>
                <a:ext uri="{FF2B5EF4-FFF2-40B4-BE49-F238E27FC236}">
                  <a16:creationId xmlns:a16="http://schemas.microsoft.com/office/drawing/2014/main" id="{810D427C-BAFA-41B4-87BA-EBA64205492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93017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7" name="Line 99" hidden="1">
              <a:extLst>
                <a:ext uri="{FF2B5EF4-FFF2-40B4-BE49-F238E27FC236}">
                  <a16:creationId xmlns:a16="http://schemas.microsoft.com/office/drawing/2014/main" id="{42210701-0D63-4616-B652-A6C37B91254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78615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8" name="Line 99" hidden="1">
              <a:extLst>
                <a:ext uri="{FF2B5EF4-FFF2-40B4-BE49-F238E27FC236}">
                  <a16:creationId xmlns:a16="http://schemas.microsoft.com/office/drawing/2014/main" id="{C9E11F3E-DCD5-4C33-8636-968A8761251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64214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69" name="Line 99" hidden="1">
              <a:extLst>
                <a:ext uri="{FF2B5EF4-FFF2-40B4-BE49-F238E27FC236}">
                  <a16:creationId xmlns:a16="http://schemas.microsoft.com/office/drawing/2014/main" id="{424DB802-55B2-4469-8B84-155262E9AB6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49812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0" name="Line 99" hidden="1">
              <a:extLst>
                <a:ext uri="{FF2B5EF4-FFF2-40B4-BE49-F238E27FC236}">
                  <a16:creationId xmlns:a16="http://schemas.microsoft.com/office/drawing/2014/main" id="{FCAFBAB2-BC71-42B9-AF6E-EA3EC6A817D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35411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1" name="Line 99" hidden="1">
              <a:extLst>
                <a:ext uri="{FF2B5EF4-FFF2-40B4-BE49-F238E27FC236}">
                  <a16:creationId xmlns:a16="http://schemas.microsoft.com/office/drawing/2014/main" id="{E1A42890-7DA3-4469-93D3-0635FA81758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21009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2" name="Line 99" hidden="1">
              <a:extLst>
                <a:ext uri="{FF2B5EF4-FFF2-40B4-BE49-F238E27FC236}">
                  <a16:creationId xmlns:a16="http://schemas.microsoft.com/office/drawing/2014/main" id="{DCD9A4DB-B226-4B54-B553-0E8E91C14DD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606607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3" name="Line 99" hidden="1">
              <a:extLst>
                <a:ext uri="{FF2B5EF4-FFF2-40B4-BE49-F238E27FC236}">
                  <a16:creationId xmlns:a16="http://schemas.microsoft.com/office/drawing/2014/main" id="{49C8AA2D-8397-4582-ACE0-2CC5D126EF8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92206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4" name="Line 99" hidden="1">
              <a:extLst>
                <a:ext uri="{FF2B5EF4-FFF2-40B4-BE49-F238E27FC236}">
                  <a16:creationId xmlns:a16="http://schemas.microsoft.com/office/drawing/2014/main" id="{6837A175-58E2-4220-9F84-6C96460066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77804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5" name="Line 99" hidden="1">
              <a:extLst>
                <a:ext uri="{FF2B5EF4-FFF2-40B4-BE49-F238E27FC236}">
                  <a16:creationId xmlns:a16="http://schemas.microsoft.com/office/drawing/2014/main" id="{6D763BC4-AFF4-4B5B-8756-05A7EA48292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3403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6" name="Line 99" hidden="1">
              <a:extLst>
                <a:ext uri="{FF2B5EF4-FFF2-40B4-BE49-F238E27FC236}">
                  <a16:creationId xmlns:a16="http://schemas.microsoft.com/office/drawing/2014/main" id="{0083E2AC-CF92-49D7-8518-71CA1F7BF2F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4900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7" name="Line 99" hidden="1">
              <a:extLst>
                <a:ext uri="{FF2B5EF4-FFF2-40B4-BE49-F238E27FC236}">
                  <a16:creationId xmlns:a16="http://schemas.microsoft.com/office/drawing/2014/main" id="{96CE62AF-C921-452F-A363-7D0360DB109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3459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8" name="Line 99" hidden="1">
              <a:extLst>
                <a:ext uri="{FF2B5EF4-FFF2-40B4-BE49-F238E27FC236}">
                  <a16:creationId xmlns:a16="http://schemas.microsoft.com/office/drawing/2014/main" id="{AB7423DC-DA74-4089-BCB6-CB96A0CE164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2019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79" name="Line 99" hidden="1">
              <a:extLst>
                <a:ext uri="{FF2B5EF4-FFF2-40B4-BE49-F238E27FC236}">
                  <a16:creationId xmlns:a16="http://schemas.microsoft.com/office/drawing/2014/main" id="{4610E132-6921-4DA0-8768-1C3D703DF22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0579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0" name="Line 99" hidden="1">
              <a:extLst>
                <a:ext uri="{FF2B5EF4-FFF2-40B4-BE49-F238E27FC236}">
                  <a16:creationId xmlns:a16="http://schemas.microsoft.com/office/drawing/2014/main" id="{C888FB4B-E011-47E2-81D4-F4DD0AACAF7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08230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1" name="Line 99" hidden="1">
              <a:extLst>
                <a:ext uri="{FF2B5EF4-FFF2-40B4-BE49-F238E27FC236}">
                  <a16:creationId xmlns:a16="http://schemas.microsoft.com/office/drawing/2014/main" id="{3309CB9A-DB1E-4FF8-A3D4-E4445EE7572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93828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2" name="Line 99" hidden="1">
              <a:extLst>
                <a:ext uri="{FF2B5EF4-FFF2-40B4-BE49-F238E27FC236}">
                  <a16:creationId xmlns:a16="http://schemas.microsoft.com/office/drawing/2014/main" id="{3E37CFC2-E875-400C-8F64-1BAB44837A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779427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3" name="Line 99" hidden="1">
              <a:extLst>
                <a:ext uri="{FF2B5EF4-FFF2-40B4-BE49-F238E27FC236}">
                  <a16:creationId xmlns:a16="http://schemas.microsoft.com/office/drawing/2014/main" id="{6FF1F54C-D8F6-4DD7-A251-05668BF8361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5143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4" name="Line 99" hidden="1">
              <a:extLst>
                <a:ext uri="{FF2B5EF4-FFF2-40B4-BE49-F238E27FC236}">
                  <a16:creationId xmlns:a16="http://schemas.microsoft.com/office/drawing/2014/main" id="{296B5D49-97D3-4CE2-8B1F-BFF6797B580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37033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5" name="Line 99" hidden="1">
              <a:extLst>
                <a:ext uri="{FF2B5EF4-FFF2-40B4-BE49-F238E27FC236}">
                  <a16:creationId xmlns:a16="http://schemas.microsoft.com/office/drawing/2014/main" id="{A6C73FC4-7D6A-472E-BB73-ED71BAA047A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22631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6" name="Line 99" hidden="1">
              <a:extLst>
                <a:ext uri="{FF2B5EF4-FFF2-40B4-BE49-F238E27FC236}">
                  <a16:creationId xmlns:a16="http://schemas.microsoft.com/office/drawing/2014/main" id="{2E318B36-8D10-468C-8BA3-6281D6D6E28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946398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7" name="Line 99" hidden="1">
              <a:extLst>
                <a:ext uri="{FF2B5EF4-FFF2-40B4-BE49-F238E27FC236}">
                  <a16:creationId xmlns:a16="http://schemas.microsoft.com/office/drawing/2014/main" id="{9A630EC0-378E-41C1-9486-BCF028AC98C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802382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8" name="Line 99" hidden="1">
              <a:extLst>
                <a:ext uri="{FF2B5EF4-FFF2-40B4-BE49-F238E27FC236}">
                  <a16:creationId xmlns:a16="http://schemas.microsoft.com/office/drawing/2014/main" id="{D7C039EC-D5EA-4D33-BD39-FD322F9F18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8658366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89" name="Line 99" hidden="1">
              <a:extLst>
                <a:ext uri="{FF2B5EF4-FFF2-40B4-BE49-F238E27FC236}">
                  <a16:creationId xmlns:a16="http://schemas.microsoft.com/office/drawing/2014/main" id="{45629E14-D855-450B-9BCE-D525C828E1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9090414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0" name="Line 99" hidden="1">
              <a:extLst>
                <a:ext uri="{FF2B5EF4-FFF2-40B4-BE49-F238E27FC236}">
                  <a16:creationId xmlns:a16="http://schemas.microsoft.com/office/drawing/2014/main" id="{A2C4D5E9-A677-41D1-9551-9DA70B4A48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39436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1" name="Line 99" hidden="1">
              <a:extLst>
                <a:ext uri="{FF2B5EF4-FFF2-40B4-BE49-F238E27FC236}">
                  <a16:creationId xmlns:a16="http://schemas.microsoft.com/office/drawing/2014/main" id="{761D324D-DD5A-4809-A51E-251EF3A6401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25034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2" name="Line 99" hidden="1">
              <a:extLst>
                <a:ext uri="{FF2B5EF4-FFF2-40B4-BE49-F238E27FC236}">
                  <a16:creationId xmlns:a16="http://schemas.microsoft.com/office/drawing/2014/main" id="{5CF19197-B549-4761-B419-2B0D4A7F63B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0633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3" name="Line 99" hidden="1">
              <a:extLst>
                <a:ext uri="{FF2B5EF4-FFF2-40B4-BE49-F238E27FC236}">
                  <a16:creationId xmlns:a16="http://schemas.microsoft.com/office/drawing/2014/main" id="{11591AC1-CD8E-40B9-ADB1-4B498A81D01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3768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4" name="Line 99" hidden="1">
              <a:extLst>
                <a:ext uri="{FF2B5EF4-FFF2-40B4-BE49-F238E27FC236}">
                  <a16:creationId xmlns:a16="http://schemas.microsoft.com/office/drawing/2014/main" id="{E676073D-0A59-4E3A-B72B-C5E4FD95A8E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81702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5" name="Line 99" hidden="1">
              <a:extLst>
                <a:ext uri="{FF2B5EF4-FFF2-40B4-BE49-F238E27FC236}">
                  <a16:creationId xmlns:a16="http://schemas.microsoft.com/office/drawing/2014/main" id="{B7885B8E-1344-4CBE-84B2-9CF2FF62690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32571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6" name="Line 99" hidden="1">
              <a:extLst>
                <a:ext uri="{FF2B5EF4-FFF2-40B4-BE49-F238E27FC236}">
                  <a16:creationId xmlns:a16="http://schemas.microsoft.com/office/drawing/2014/main" id="{C79A07D7-617E-45CE-AD19-36A5C6E666E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46973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7" name="Line 99" hidden="1">
              <a:extLst>
                <a:ext uri="{FF2B5EF4-FFF2-40B4-BE49-F238E27FC236}">
                  <a16:creationId xmlns:a16="http://schemas.microsoft.com/office/drawing/2014/main" id="{EBB730AB-F84B-4C70-B9C0-F861BF8290F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61375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8" name="Line 99" hidden="1">
              <a:extLst>
                <a:ext uri="{FF2B5EF4-FFF2-40B4-BE49-F238E27FC236}">
                  <a16:creationId xmlns:a16="http://schemas.microsoft.com/office/drawing/2014/main" id="{6F74DD56-1B98-4EC7-B361-03B0E908D37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75776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099" name="Line 99" hidden="1">
              <a:extLst>
                <a:ext uri="{FF2B5EF4-FFF2-40B4-BE49-F238E27FC236}">
                  <a16:creationId xmlns:a16="http://schemas.microsoft.com/office/drawing/2014/main" id="{F5FAC068-815B-44D8-8E28-91F023959E3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901783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0" name="Line 99" hidden="1">
              <a:extLst>
                <a:ext uri="{FF2B5EF4-FFF2-40B4-BE49-F238E27FC236}">
                  <a16:creationId xmlns:a16="http://schemas.microsoft.com/office/drawing/2014/main" id="{8027CF41-A53D-4947-8983-02E8D930F6D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04579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1" name="Line 99" hidden="1">
              <a:extLst>
                <a:ext uri="{FF2B5EF4-FFF2-40B4-BE49-F238E27FC236}">
                  <a16:creationId xmlns:a16="http://schemas.microsoft.com/office/drawing/2014/main" id="{720D4C04-3138-4785-95AC-6F1C269266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18981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2" name="Line 99" hidden="1">
              <a:extLst>
                <a:ext uri="{FF2B5EF4-FFF2-40B4-BE49-F238E27FC236}">
                  <a16:creationId xmlns:a16="http://schemas.microsoft.com/office/drawing/2014/main" id="{39EC162E-5A9A-48CC-A529-1E59614F531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33383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3" name="Line 99" hidden="1">
              <a:extLst>
                <a:ext uri="{FF2B5EF4-FFF2-40B4-BE49-F238E27FC236}">
                  <a16:creationId xmlns:a16="http://schemas.microsoft.com/office/drawing/2014/main" id="{17F1E9CD-65F6-4A3C-AC3C-B23F91DC4BE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477846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4" name="Line 99" hidden="1">
              <a:extLst>
                <a:ext uri="{FF2B5EF4-FFF2-40B4-BE49-F238E27FC236}">
                  <a16:creationId xmlns:a16="http://schemas.microsoft.com/office/drawing/2014/main" id="{2A9BF71F-0406-42CA-A12B-2953309706C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621862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5" name="Line 99" hidden="1">
              <a:extLst>
                <a:ext uri="{FF2B5EF4-FFF2-40B4-BE49-F238E27FC236}">
                  <a16:creationId xmlns:a16="http://schemas.microsoft.com/office/drawing/2014/main" id="{1BE7FE92-42BB-435F-9146-9A990A9FF7E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765878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6" name="Line 99" hidden="1">
              <a:extLst>
                <a:ext uri="{FF2B5EF4-FFF2-40B4-BE49-F238E27FC236}">
                  <a16:creationId xmlns:a16="http://schemas.microsoft.com/office/drawing/2014/main" id="{74031B78-6C9D-4C2B-91F3-A3D380E593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190989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7" name="Line 99" hidden="1">
              <a:extLst>
                <a:ext uri="{FF2B5EF4-FFF2-40B4-BE49-F238E27FC236}">
                  <a16:creationId xmlns:a16="http://schemas.microsoft.com/office/drawing/2014/main" id="{C81C8BCF-8D62-495C-ABCA-54F15BC541C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205391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8" name="Line 99" hidden="1">
              <a:extLst>
                <a:ext uri="{FF2B5EF4-FFF2-40B4-BE49-F238E27FC236}">
                  <a16:creationId xmlns:a16="http://schemas.microsoft.com/office/drawing/2014/main" id="{C04FA388-6C8E-4D24-AF44-D385813C6EA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682394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09" name="Line 99" hidden="1">
              <a:extLst>
                <a:ext uri="{FF2B5EF4-FFF2-40B4-BE49-F238E27FC236}">
                  <a16:creationId xmlns:a16="http://schemas.microsoft.com/office/drawing/2014/main" id="{6A18D874-9643-4B19-B945-853E62F6C0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826410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0" name="Line 99" hidden="1">
              <a:extLst>
                <a:ext uri="{FF2B5EF4-FFF2-40B4-BE49-F238E27FC236}">
                  <a16:creationId xmlns:a16="http://schemas.microsoft.com/office/drawing/2014/main" id="{35EBDCC1-0952-4BE8-BC0C-3C725770BA5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970425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1" name="Line 99" hidden="1">
              <a:extLst>
                <a:ext uri="{FF2B5EF4-FFF2-40B4-BE49-F238E27FC236}">
                  <a16:creationId xmlns:a16="http://schemas.microsoft.com/office/drawing/2014/main" id="{4FFE29E6-855D-4767-8BC3-DD7741A8DC8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11444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2" name="Line 99" hidden="1">
              <a:extLst>
                <a:ext uri="{FF2B5EF4-FFF2-40B4-BE49-F238E27FC236}">
                  <a16:creationId xmlns:a16="http://schemas.microsoft.com/office/drawing/2014/main" id="{904D7BE0-3D50-42DD-83E6-987282AB9C0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258457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3" name="Line 99" hidden="1">
              <a:extLst>
                <a:ext uri="{FF2B5EF4-FFF2-40B4-BE49-F238E27FC236}">
                  <a16:creationId xmlns:a16="http://schemas.microsoft.com/office/drawing/2014/main" id="{DEF4D37F-85A8-4948-B3B2-8F789B79824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402473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4" name="Line 99" hidden="1">
              <a:extLst>
                <a:ext uri="{FF2B5EF4-FFF2-40B4-BE49-F238E27FC236}">
                  <a16:creationId xmlns:a16="http://schemas.microsoft.com/office/drawing/2014/main" id="{6F42BCFB-C81B-4188-B910-BC7D7A54FAA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546489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5" name="Line 99" hidden="1">
              <a:extLst>
                <a:ext uri="{FF2B5EF4-FFF2-40B4-BE49-F238E27FC236}">
                  <a16:creationId xmlns:a16="http://schemas.microsoft.com/office/drawing/2014/main" id="{0BB97F9C-7178-4863-8370-17B63EA54DB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690505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6" name="Line 99" hidden="1">
              <a:extLst>
                <a:ext uri="{FF2B5EF4-FFF2-40B4-BE49-F238E27FC236}">
                  <a16:creationId xmlns:a16="http://schemas.microsoft.com/office/drawing/2014/main" id="{BE649A8F-33FA-468E-BB67-F0650FF6AD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834521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7" name="Line 99" hidden="1">
              <a:extLst>
                <a:ext uri="{FF2B5EF4-FFF2-40B4-BE49-F238E27FC236}">
                  <a16:creationId xmlns:a16="http://schemas.microsoft.com/office/drawing/2014/main" id="{E86D5C7C-A187-41CA-9C79-9656A1C9AC1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1978537"/>
              <a:ext cx="0" cy="892899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8" name="Line 99" hidden="1">
              <a:extLst>
                <a:ext uri="{FF2B5EF4-FFF2-40B4-BE49-F238E27FC236}">
                  <a16:creationId xmlns:a16="http://schemas.microsoft.com/office/drawing/2014/main" id="{BC67C904-AF4D-462C-92C6-0F2BD1881DA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122554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19" name="Line 99" hidden="1">
              <a:extLst>
                <a:ext uri="{FF2B5EF4-FFF2-40B4-BE49-F238E27FC236}">
                  <a16:creationId xmlns:a16="http://schemas.microsoft.com/office/drawing/2014/main" id="{94A85A0B-E54E-4203-A744-0E6EDB85D79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266570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0" name="Line 99" hidden="1">
              <a:extLst>
                <a:ext uri="{FF2B5EF4-FFF2-40B4-BE49-F238E27FC236}">
                  <a16:creationId xmlns:a16="http://schemas.microsoft.com/office/drawing/2014/main" id="{1116380B-8B30-483E-BF57-6CDCD0839F4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410587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1" name="Line 99" hidden="1">
              <a:extLst>
                <a:ext uri="{FF2B5EF4-FFF2-40B4-BE49-F238E27FC236}">
                  <a16:creationId xmlns:a16="http://schemas.microsoft.com/office/drawing/2014/main" id="{F75F4EAA-A9F8-401D-9349-3ED53D1BB7E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554603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2" name="Line 99" hidden="1">
              <a:extLst>
                <a:ext uri="{FF2B5EF4-FFF2-40B4-BE49-F238E27FC236}">
                  <a16:creationId xmlns:a16="http://schemas.microsoft.com/office/drawing/2014/main" id="{7B5EACFF-4D59-4F78-A2D8-2051C0F50A4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698619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3" name="Line 99" hidden="1">
              <a:extLst>
                <a:ext uri="{FF2B5EF4-FFF2-40B4-BE49-F238E27FC236}">
                  <a16:creationId xmlns:a16="http://schemas.microsoft.com/office/drawing/2014/main" id="{5BA9408F-7C3E-43D4-B6C3-E22C0622B5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842635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4" name="Line 99" hidden="1">
              <a:extLst>
                <a:ext uri="{FF2B5EF4-FFF2-40B4-BE49-F238E27FC236}">
                  <a16:creationId xmlns:a16="http://schemas.microsoft.com/office/drawing/2014/main" id="{6CC9FDCE-4820-4A0B-A02F-8F2CC55814D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2986651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5" name="Line 99" hidden="1">
              <a:extLst>
                <a:ext uri="{FF2B5EF4-FFF2-40B4-BE49-F238E27FC236}">
                  <a16:creationId xmlns:a16="http://schemas.microsoft.com/office/drawing/2014/main" id="{12618A06-B106-42DA-BB22-D57269603AD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1" y="-3130667"/>
              <a:ext cx="0" cy="8928993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6" name="Line 99" hidden="1">
              <a:extLst>
                <a:ext uri="{FF2B5EF4-FFF2-40B4-BE49-F238E27FC236}">
                  <a16:creationId xmlns:a16="http://schemas.microsoft.com/office/drawing/2014/main" id="{29A8AEEB-7258-4FBF-BDC7-3197A9D08FB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13950" y="1189814"/>
              <a:ext cx="0" cy="5472608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  <p:sp>
          <p:nvSpPr>
            <p:cNvPr id="1127" name="正方形/長方形 336" hidden="1">
              <a:extLst>
                <a:ext uri="{FF2B5EF4-FFF2-40B4-BE49-F238E27FC236}">
                  <a16:creationId xmlns:a16="http://schemas.microsoft.com/office/drawing/2014/main" id="{28BF883C-4100-49A1-91A2-6FF083878E2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9454" y="1189814"/>
              <a:ext cx="8928992" cy="5472608"/>
            </a:xfrm>
            <a:prstGeom prst="rect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87425"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87425" fontAlgn="base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900"/>
            </a:p>
          </p:txBody>
        </p:sp>
        <p:sp>
          <p:nvSpPr>
            <p:cNvPr id="1128" name="Line 99" hidden="1">
              <a:extLst>
                <a:ext uri="{FF2B5EF4-FFF2-40B4-BE49-F238E27FC236}">
                  <a16:creationId xmlns:a16="http://schemas.microsoft.com/office/drawing/2014/main" id="{CA82D520-1AC0-41B6-A227-4400020589F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rot="5400000" flipH="1">
              <a:off x="4913950" y="-538377"/>
              <a:ext cx="0" cy="8928991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 sz="2000"/>
            </a:p>
          </p:txBody>
        </p:sp>
      </p:grpSp>
      <p:sp>
        <p:nvSpPr>
          <p:cNvPr id="1029" name="タイトル プレースホルダ 1">
            <a:extLst>
              <a:ext uri="{FF2B5EF4-FFF2-40B4-BE49-F238E27FC236}">
                <a16:creationId xmlns:a16="http://schemas.microsoft.com/office/drawing/2014/main" id="{C6E4BA19-FFAE-42C6-A2AA-4DFAAA7162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46388" y="468313"/>
            <a:ext cx="1194818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16AA29-89FD-A60A-70EE-B5D2422A6A19}"/>
              </a:ext>
            </a:extLst>
          </p:cNvPr>
          <p:cNvSpPr txBox="1"/>
          <p:nvPr userDrawn="1"/>
        </p:nvSpPr>
        <p:spPr>
          <a:xfrm>
            <a:off x="7873603" y="7233331"/>
            <a:ext cx="539568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b="1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© 2025 Communications and Information Network Association of Japan</a:t>
            </a:r>
            <a:endParaRPr lang="ja-JP" altLang="en-US" sz="1050" b="1" dirty="0">
              <a:solidFill>
                <a:schemeClr val="accent5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dt="0"/>
  <p:txStyles>
    <p:titleStyle>
      <a:lvl1pPr algn="l" defTabSz="1042988" rtl="0" eaLnBrk="1" fontAlgn="base" hangingPunct="1">
        <a:spcBef>
          <a:spcPct val="0"/>
        </a:spcBef>
        <a:spcAft>
          <a:spcPct val="0"/>
        </a:spcAft>
        <a:defRPr kumimoji="1" sz="2400" b="1" kern="1200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ＭＳ Ｐゴシック" panose="020B0600070205080204" pitchFamily="50" charset="-128"/>
        </a:defRPr>
      </a:lvl1pPr>
      <a:lvl2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2100" b="1" kern="1200">
          <a:solidFill>
            <a:srgbClr val="000000"/>
          </a:solidFill>
          <a:latin typeface="+mn-ea"/>
          <a:ea typeface="+mn-ea"/>
          <a:cs typeface="+mn-cs"/>
        </a:defRPr>
      </a:lvl1pPr>
      <a:lvl2pPr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900" kern="1200">
          <a:solidFill>
            <a:srgbClr val="000000"/>
          </a:solidFill>
          <a:latin typeface="+mn-ea"/>
          <a:ea typeface="+mn-ea"/>
          <a:cs typeface="+mn-cs"/>
        </a:defRPr>
      </a:lvl2pPr>
      <a:lvl3pPr marL="282575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700" kern="1200">
          <a:solidFill>
            <a:srgbClr val="000000"/>
          </a:solidFill>
          <a:latin typeface="+mn-ea"/>
          <a:ea typeface="+mn-ea"/>
          <a:cs typeface="+mn-cs"/>
        </a:defRPr>
      </a:lvl3pPr>
      <a:lvl4pPr marL="471488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500" kern="1200">
          <a:solidFill>
            <a:srgbClr val="000000"/>
          </a:solidFill>
          <a:latin typeface="+mn-ea"/>
          <a:ea typeface="+mn-ea"/>
          <a:cs typeface="+mn-cs"/>
        </a:defRPr>
      </a:lvl4pPr>
      <a:lvl5pPr marL="660400" algn="l" defTabSz="1042988" rtl="0" eaLnBrk="1" fontAlgn="base" hangingPunct="1">
        <a:spcBef>
          <a:spcPct val="20000"/>
        </a:spcBef>
        <a:spcAft>
          <a:spcPct val="0"/>
        </a:spcAft>
        <a:defRPr kumimoji="1" lang="ja-JP" altLang="en-US" sz="1500" kern="1200">
          <a:solidFill>
            <a:srgbClr val="000000"/>
          </a:solidFill>
          <a:latin typeface="+mn-ea"/>
          <a:ea typeface="+mn-ea"/>
          <a:cs typeface="+mn-cs"/>
        </a:defRPr>
      </a:lvl5pPr>
      <a:lvl6pPr marL="2868401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28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55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2" indent="-260763" algn="l" defTabSz="1043055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7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5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2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09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36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4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1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18" algn="l" defTabSz="10430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2">
            <a:extLst>
              <a:ext uri="{FF2B5EF4-FFF2-40B4-BE49-F238E27FC236}">
                <a16:creationId xmlns:a16="http://schemas.microsoft.com/office/drawing/2014/main" id="{C72CC1B3-2D06-4F4E-925A-67D38EA4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00" y="252000"/>
            <a:ext cx="9361040" cy="431800"/>
          </a:xfrm>
        </p:spPr>
        <p:txBody>
          <a:bodyPr/>
          <a:lstStyle/>
          <a:p>
            <a:r>
              <a:rPr lang="ja-JP" altLang="en-US" dirty="0">
                <a:latin typeface="Verdana" panose="020B0604030504040204" pitchFamily="34" charset="0"/>
                <a:ea typeface="Meiryo UI" panose="020B0604030504040204" pitchFamily="50" charset="-128"/>
              </a:rPr>
              <a:t>＜参考＞　</a:t>
            </a:r>
            <a:r>
              <a:rPr lang="ja-JP" altLang="en-US" dirty="0"/>
              <a:t>見積</a:t>
            </a:r>
            <a:r>
              <a:rPr lang="ja-JP" altLang="en-US" dirty="0">
                <a:latin typeface="Verdana" panose="020B0604030504040204" pitchFamily="34" charset="0"/>
                <a:ea typeface="Meiryo UI" panose="020B0604030504040204" pitchFamily="50" charset="-128"/>
              </a:rPr>
              <a:t>項目と機器集計表等の対応について</a:t>
            </a:r>
          </a:p>
        </p:txBody>
      </p:sp>
      <p:sp>
        <p:nvSpPr>
          <p:cNvPr id="7187" name="テキスト ボックス 7186">
            <a:extLst>
              <a:ext uri="{FF2B5EF4-FFF2-40B4-BE49-F238E27FC236}">
                <a16:creationId xmlns:a16="http://schemas.microsoft.com/office/drawing/2014/main" id="{0156FD0C-F692-6038-708C-F7DDDDDE1CB8}"/>
              </a:ext>
            </a:extLst>
          </p:cNvPr>
          <p:cNvSpPr txBox="1"/>
          <p:nvPr/>
        </p:nvSpPr>
        <p:spPr>
          <a:xfrm>
            <a:off x="1141140" y="1332657"/>
            <a:ext cx="970307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　鉄塔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→伝送路機器集計表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　局舎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　外構施設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　受電設備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　送受信アンテナ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→局内機器集計表、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伝送路機器集計表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　送受信機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　伝送用専用線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→伝送路機器集計表、</a:t>
            </a:r>
            <a:r>
              <a:rPr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光ファイバケーブル整備表</a:t>
            </a:r>
            <a:endParaRPr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　ケーブル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ケ　中継増幅装置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→伝送路機器集計表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　電源設備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　警報装置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　監視装置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　制御装置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　測定器　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→局内機器集計表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その他　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→具体事案に対して個別に検討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局内機器集計表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局舎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ビル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毎に集計する。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局舎側に設置する機器が対象。補助事業に係る局舎が１つしかない場合（＝図面で確認できる場合）は作成を省略可。（作成してもよい。）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原則、助成対象の機器はすべて記載する。（設置に係る雑材料は不要。）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伝送路機器集計表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線路図又は光系統図毎に集計する。屋外に設置される機器等が対象。具体的には</a:t>
            </a:r>
            <a:r>
              <a:rPr lang="ja-JP" altLang="en-US" sz="1200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クロージャ、カプラ、スプリッタ、新設電柱のみを集計対象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とし、その他付随する機器（メッセンジャーワイヤー等）は記載不要。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光ファイバケーブル整備表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ケーブル区間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電柱間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毎に集計する。伝送用専用線設備のうち、光ファイバケーブルの整備状況について芯線ベースで適切か確認するためのもの。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当然、光ファイバケーブルのみが対象だが、光ケーブル成端架（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IDM</a:t>
            </a:r>
            <a:r>
              <a:rPr lang="ja-JP" altLang="en-US" sz="12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FTM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）～き線点間のいわゆる所内、地下光ケーブルも計上対象。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604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2">
            <a:extLst>
              <a:ext uri="{FF2B5EF4-FFF2-40B4-BE49-F238E27FC236}">
                <a16:creationId xmlns:a16="http://schemas.microsoft.com/office/drawing/2014/main" id="{C72CC1B3-2D06-4F4E-925A-67D38EA4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00" y="252000"/>
            <a:ext cx="9361040" cy="431800"/>
          </a:xfrm>
        </p:spPr>
        <p:txBody>
          <a:bodyPr/>
          <a:lstStyle/>
          <a:p>
            <a:r>
              <a:rPr lang="ja-JP" altLang="en-US" dirty="0">
                <a:latin typeface="Verdana" panose="020B0604030504040204" pitchFamily="34" charset="0"/>
                <a:ea typeface="Meiryo UI" panose="020B0604030504040204" pitchFamily="50" charset="-128"/>
              </a:rPr>
              <a:t>＜参考＞　各機器集計表の対象イメージ図</a:t>
            </a:r>
          </a:p>
        </p:txBody>
      </p:sp>
      <p:sp>
        <p:nvSpPr>
          <p:cNvPr id="7263" name="テキスト ボックス 7262">
            <a:extLst>
              <a:ext uri="{FF2B5EF4-FFF2-40B4-BE49-F238E27FC236}">
                <a16:creationId xmlns:a16="http://schemas.microsoft.com/office/drawing/2014/main" id="{453D1932-48B1-C75B-83F1-D03C171EEF4E}"/>
              </a:ext>
            </a:extLst>
          </p:cNvPr>
          <p:cNvSpPr txBox="1"/>
          <p:nvPr/>
        </p:nvSpPr>
        <p:spPr>
          <a:xfrm>
            <a:off x="8071852" y="6865506"/>
            <a:ext cx="5024207" cy="27699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（イ）～（セ）は交付要綱別表第２に掲げられている経費区分の内容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7676971-B160-AD63-19A6-8789E64A19B9}"/>
              </a:ext>
            </a:extLst>
          </p:cNvPr>
          <p:cNvGrpSpPr/>
          <p:nvPr/>
        </p:nvGrpSpPr>
        <p:grpSpPr>
          <a:xfrm>
            <a:off x="1160173" y="963355"/>
            <a:ext cx="11215119" cy="5904576"/>
            <a:chOff x="1160173" y="1440652"/>
            <a:chExt cx="10262456" cy="5427279"/>
          </a:xfrm>
        </p:grpSpPr>
        <p:grpSp>
          <p:nvGrpSpPr>
            <p:cNvPr id="7187" name="グループ化 7186">
              <a:extLst>
                <a:ext uri="{FF2B5EF4-FFF2-40B4-BE49-F238E27FC236}">
                  <a16:creationId xmlns:a16="http://schemas.microsoft.com/office/drawing/2014/main" id="{FEE9C0EB-EEE4-8DB5-F617-FD117FFC6DBA}"/>
                </a:ext>
              </a:extLst>
            </p:cNvPr>
            <p:cNvGrpSpPr/>
            <p:nvPr/>
          </p:nvGrpSpPr>
          <p:grpSpPr>
            <a:xfrm>
              <a:off x="1160173" y="1440652"/>
              <a:ext cx="10262456" cy="5427279"/>
              <a:chOff x="70967" y="1225759"/>
              <a:chExt cx="10262456" cy="5427279"/>
            </a:xfrm>
          </p:grpSpPr>
          <p:grpSp>
            <p:nvGrpSpPr>
              <p:cNvPr id="7188" name="グループ化 7187">
                <a:extLst>
                  <a:ext uri="{FF2B5EF4-FFF2-40B4-BE49-F238E27FC236}">
                    <a16:creationId xmlns:a16="http://schemas.microsoft.com/office/drawing/2014/main" id="{41399973-628E-486E-B9AD-9575BEA48517}"/>
                  </a:ext>
                </a:extLst>
              </p:cNvPr>
              <p:cNvGrpSpPr/>
              <p:nvPr/>
            </p:nvGrpSpPr>
            <p:grpSpPr>
              <a:xfrm>
                <a:off x="146095" y="1225759"/>
                <a:ext cx="10187328" cy="5427279"/>
                <a:chOff x="200472" y="863232"/>
                <a:chExt cx="10187328" cy="5427279"/>
              </a:xfrm>
            </p:grpSpPr>
            <p:sp>
              <p:nvSpPr>
                <p:cNvPr id="7190" name="Text Box 85">
                  <a:extLst>
                    <a:ext uri="{FF2B5EF4-FFF2-40B4-BE49-F238E27FC236}">
                      <a16:creationId xmlns:a16="http://schemas.microsoft.com/office/drawing/2014/main" id="{C0B5737F-881B-984F-1D77-E8B9652CF16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04718" y="888420"/>
                  <a:ext cx="611070" cy="185133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endParaRPr lang="en-US" altLang="ja-JP" sz="1221" b="1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sp>
              <p:nvSpPr>
                <p:cNvPr id="7191" name="Text Box 85">
                  <a:extLst>
                    <a:ext uri="{FF2B5EF4-FFF2-40B4-BE49-F238E27FC236}">
                      <a16:creationId xmlns:a16="http://schemas.microsoft.com/office/drawing/2014/main" id="{9114A2FA-C528-AC0B-74BE-321A52EDF9D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65815" y="863232"/>
                  <a:ext cx="1868256" cy="240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…</a:t>
                  </a:r>
                  <a:r>
                    <a:rPr lang="ja-JP" altLang="en-US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伝送路機器集計表の対象</a:t>
                  </a:r>
                  <a:endParaRPr lang="ja-JP" altLang="en-US" sz="1800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sp>
              <p:nvSpPr>
                <p:cNvPr id="7192" name="Text Box 85">
                  <a:extLst>
                    <a:ext uri="{FF2B5EF4-FFF2-40B4-BE49-F238E27FC236}">
                      <a16:creationId xmlns:a16="http://schemas.microsoft.com/office/drawing/2014/main" id="{661F4040-1591-EDA3-C6E4-F94CC2DC4D3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04718" y="1163067"/>
                  <a:ext cx="611070" cy="185133"/>
                </a:xfrm>
                <a:prstGeom prst="rect">
                  <a:avLst/>
                </a:prstGeom>
                <a:noFill/>
                <a:ln w="19050">
                  <a:solidFill>
                    <a:srgbClr val="00B0F0"/>
                  </a:solidFill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endParaRPr lang="en-US" altLang="ja-JP" sz="1221" b="1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sp>
              <p:nvSpPr>
                <p:cNvPr id="7193" name="Text Box 85">
                  <a:extLst>
                    <a:ext uri="{FF2B5EF4-FFF2-40B4-BE49-F238E27FC236}">
                      <a16:creationId xmlns:a16="http://schemas.microsoft.com/office/drawing/2014/main" id="{1D0333C8-9D1C-3C9A-806F-9E05ADCAB04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65815" y="1136220"/>
                  <a:ext cx="1641599" cy="240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…</a:t>
                  </a:r>
                  <a:r>
                    <a:rPr lang="ja-JP" altLang="en-US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局内機器集計表の対象</a:t>
                  </a:r>
                  <a:endParaRPr lang="ja-JP" altLang="en-US" sz="1800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sp>
              <p:nvSpPr>
                <p:cNvPr id="7194" name="Text Box 85">
                  <a:extLst>
                    <a:ext uri="{FF2B5EF4-FFF2-40B4-BE49-F238E27FC236}">
                      <a16:creationId xmlns:a16="http://schemas.microsoft.com/office/drawing/2014/main" id="{BDAD929A-AC0C-1C68-13D9-DABB49E38E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04718" y="1432523"/>
                  <a:ext cx="611070" cy="185133"/>
                </a:xfrm>
                <a:prstGeom prst="rect">
                  <a:avLst/>
                </a:prstGeom>
                <a:noFill/>
                <a:ln w="19050">
                  <a:solidFill>
                    <a:srgbClr val="00B050"/>
                  </a:solidFill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endParaRPr lang="en-US" altLang="ja-JP" sz="1221" b="1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sp>
              <p:nvSpPr>
                <p:cNvPr id="7195" name="Text Box 85">
                  <a:extLst>
                    <a:ext uri="{FF2B5EF4-FFF2-40B4-BE49-F238E27FC236}">
                      <a16:creationId xmlns:a16="http://schemas.microsoft.com/office/drawing/2014/main" id="{2CD59545-B02A-A79B-25B2-237AB111ED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65815" y="1400969"/>
                  <a:ext cx="2421985" cy="240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…</a:t>
                  </a:r>
                  <a:r>
                    <a:rPr lang="ja-JP" altLang="en-US" sz="1100" b="1" dirty="0">
                      <a:solidFill>
                        <a:prstClr val="black"/>
                      </a:solidFill>
                      <a:latin typeface="HG丸ｺﾞｼｯｸM-PRO" pitchFamily="50" charset="-128"/>
                      <a:ea typeface="HG丸ｺﾞｼｯｸM-PRO" pitchFamily="50" charset="-128"/>
                    </a:rPr>
                    <a:t>光ファイバケーブル整備表の対象</a:t>
                  </a:r>
                  <a:endParaRPr lang="ja-JP" altLang="en-US" sz="1800" dirty="0">
                    <a:solidFill>
                      <a:prstClr val="black"/>
                    </a:solidFill>
                    <a:latin typeface="HG丸ｺﾞｼｯｸM-PRO" pitchFamily="50" charset="-128"/>
                    <a:ea typeface="HG丸ｺﾞｼｯｸM-PRO" pitchFamily="50" charset="-128"/>
                  </a:endParaRPr>
                </a:p>
              </p:txBody>
            </p:sp>
            <p:grpSp>
              <p:nvGrpSpPr>
                <p:cNvPr id="7196" name="グループ化 7195">
                  <a:extLst>
                    <a:ext uri="{FF2B5EF4-FFF2-40B4-BE49-F238E27FC236}">
                      <a16:creationId xmlns:a16="http://schemas.microsoft.com/office/drawing/2014/main" id="{2E5FA48E-411F-A2F5-1895-EA5DD5F56630}"/>
                    </a:ext>
                  </a:extLst>
                </p:cNvPr>
                <p:cNvGrpSpPr/>
                <p:nvPr/>
              </p:nvGrpSpPr>
              <p:grpSpPr>
                <a:xfrm>
                  <a:off x="200472" y="2011324"/>
                  <a:ext cx="9433048" cy="4279187"/>
                  <a:chOff x="200472" y="2011324"/>
                  <a:chExt cx="9433048" cy="4279187"/>
                </a:xfrm>
              </p:grpSpPr>
              <p:grpSp>
                <p:nvGrpSpPr>
                  <p:cNvPr id="7197" name="グループ化 7196">
                    <a:extLst>
                      <a:ext uri="{FF2B5EF4-FFF2-40B4-BE49-F238E27FC236}">
                        <a16:creationId xmlns:a16="http://schemas.microsoft.com/office/drawing/2014/main" id="{F317EBAA-506C-0EFB-F4C0-498324927FC7}"/>
                      </a:ext>
                    </a:extLst>
                  </p:cNvPr>
                  <p:cNvGrpSpPr/>
                  <p:nvPr/>
                </p:nvGrpSpPr>
                <p:grpSpPr>
                  <a:xfrm>
                    <a:off x="200472" y="2011324"/>
                    <a:ext cx="9433048" cy="4279187"/>
                    <a:chOff x="200472" y="1662655"/>
                    <a:chExt cx="9433048" cy="4279187"/>
                  </a:xfrm>
                </p:grpSpPr>
                <p:sp>
                  <p:nvSpPr>
                    <p:cNvPr id="7201" name="正方形/長方形 7200">
                      <a:extLst>
                        <a:ext uri="{FF2B5EF4-FFF2-40B4-BE49-F238E27FC236}">
                          <a16:creationId xmlns:a16="http://schemas.microsoft.com/office/drawing/2014/main" id="{DB13C581-B14A-C70B-3395-C9FF4B3155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42654" y="2216947"/>
                      <a:ext cx="2301239" cy="665282"/>
                    </a:xfrm>
                    <a:prstGeom prst="rect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 w="28575">
                      <a:solidFill>
                        <a:srgbClr val="00B0F0"/>
                      </a:solidFill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7202" name="正方形/長方形 7201">
                      <a:extLst>
                        <a:ext uri="{FF2B5EF4-FFF2-40B4-BE49-F238E27FC236}">
                          <a16:creationId xmlns:a16="http://schemas.microsoft.com/office/drawing/2014/main" id="{2C67C058-69F3-EC25-D8DD-FB7FFB1A13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00472" y="4440073"/>
                      <a:ext cx="9426970" cy="1501769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rgbClr val="A08080"/>
                        </a:gs>
                        <a:gs pos="28000">
                          <a:srgbClr val="D7C4BF"/>
                        </a:gs>
                        <a:gs pos="66000">
                          <a:srgbClr val="F6F6F6"/>
                        </a:gs>
                      </a:gsLst>
                      <a:lin ang="5400000" scaled="1"/>
                      <a:tileRect/>
                    </a:gra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dirty="0"/>
                    </a:p>
                  </p:txBody>
                </p:sp>
                <p:grpSp>
                  <p:nvGrpSpPr>
                    <p:cNvPr id="7203" name="グループ化 7202">
                      <a:extLst>
                        <a:ext uri="{FF2B5EF4-FFF2-40B4-BE49-F238E27FC236}">
                          <a16:creationId xmlns:a16="http://schemas.microsoft.com/office/drawing/2014/main" id="{DD040B53-37F4-4E24-1D01-78160C4E0F9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788" y="2483296"/>
                      <a:ext cx="376936" cy="1965960"/>
                      <a:chOff x="6724365" y="2042916"/>
                      <a:chExt cx="376936" cy="1965960"/>
                    </a:xfrm>
                  </p:grpSpPr>
                  <p:sp>
                    <p:nvSpPr>
                      <p:cNvPr id="7288" name="正方形/長方形 7287">
                        <a:extLst>
                          <a:ext uri="{FF2B5EF4-FFF2-40B4-BE49-F238E27FC236}">
                            <a16:creationId xmlns:a16="http://schemas.microsoft.com/office/drawing/2014/main" id="{CCD6FD66-B19E-63ED-EFBA-BFF1CF34681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858833" y="2042916"/>
                        <a:ext cx="108000" cy="1965960"/>
                      </a:xfrm>
                      <a:prstGeom prst="rect">
                        <a:avLst/>
                      </a:prstGeom>
                      <a:gradFill flip="none" rotWithShape="1">
                        <a:gsLst>
                          <a:gs pos="0">
                            <a:schemeClr val="bg2">
                              <a:lumMod val="50000"/>
                              <a:tint val="66000"/>
                              <a:satMod val="160000"/>
                            </a:schemeClr>
                          </a:gs>
                          <a:gs pos="50000">
                            <a:schemeClr val="bg2">
                              <a:lumMod val="90000"/>
                            </a:schemeClr>
                          </a:gs>
                          <a:gs pos="100000">
                            <a:schemeClr val="bg1">
                              <a:lumMod val="95000"/>
                            </a:schemeClr>
                          </a:gs>
                        </a:gsLst>
                        <a:lin ang="0" scaled="1"/>
                        <a:tileRect/>
                      </a:gradFill>
                      <a:ln>
                        <a:solidFill>
                          <a:srgbClr val="FF0000"/>
                        </a:solidFill>
                      </a:ln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89" name="正方形/長方形 7288">
                        <a:extLst>
                          <a:ext uri="{FF2B5EF4-FFF2-40B4-BE49-F238E27FC236}">
                            <a16:creationId xmlns:a16="http://schemas.microsoft.com/office/drawing/2014/main" id="{485C6F28-CD59-AACC-23E5-07574880707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32833" y="2263607"/>
                        <a:ext cx="360000" cy="4571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50000"/>
                        </a:schemeClr>
                      </a:solidFill>
                      <a:ln w="28575">
                        <a:solidFill>
                          <a:srgbClr val="49373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90" name="正方形/長方形 7289">
                        <a:extLst>
                          <a:ext uri="{FF2B5EF4-FFF2-40B4-BE49-F238E27FC236}">
                            <a16:creationId xmlns:a16="http://schemas.microsoft.com/office/drawing/2014/main" id="{60629C9B-937E-3AE2-A2D9-3FF332DEE8B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32833" y="2371228"/>
                        <a:ext cx="360000" cy="4571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50000"/>
                        </a:schemeClr>
                      </a:solidFill>
                      <a:ln w="28575">
                        <a:solidFill>
                          <a:srgbClr val="49373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91" name="角丸四角形 245">
                        <a:extLst>
                          <a:ext uri="{FF2B5EF4-FFF2-40B4-BE49-F238E27FC236}">
                            <a16:creationId xmlns:a16="http://schemas.microsoft.com/office/drawing/2014/main" id="{F3BE5127-8B3E-3C20-3A28-E01CFDDB40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24365" y="2461395"/>
                        <a:ext cx="376936" cy="115379"/>
                      </a:xfrm>
                      <a:prstGeom prst="round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cxnSp>
                  <p:nvCxnSpPr>
                    <p:cNvPr id="7204" name="直線コネクタ 7203">
                      <a:extLst>
                        <a:ext uri="{FF2B5EF4-FFF2-40B4-BE49-F238E27FC236}">
                          <a16:creationId xmlns:a16="http://schemas.microsoft.com/office/drawing/2014/main" id="{4FD97893-650D-47DA-CDAC-A0E7257B8A2C}"/>
                        </a:ext>
                      </a:extLst>
                    </p:cNvPr>
                    <p:cNvCxnSpPr>
                      <a:cxnSpLocks/>
                      <a:stCxn id="7291" idx="3"/>
                      <a:endCxn id="7283" idx="1"/>
                    </p:cNvCxnSpPr>
                    <p:nvPr/>
                  </p:nvCxnSpPr>
                  <p:spPr>
                    <a:xfrm>
                      <a:off x="3649724" y="2959465"/>
                      <a:ext cx="1189259" cy="0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05" name="Text Box 85">
                      <a:extLst>
                        <a:ext uri="{FF2B5EF4-FFF2-40B4-BE49-F238E27FC236}">
                          <a16:creationId xmlns:a16="http://schemas.microsoft.com/office/drawing/2014/main" id="{168B433E-BB3A-1356-EC3A-38E87D2EF1DC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32259" y="3467396"/>
                      <a:ext cx="1378288" cy="338554"/>
                    </a:xfrm>
                    <a:prstGeom prst="rect">
                      <a:avLst/>
                    </a:prstGeom>
                    <a:noFill/>
                    <a:ln w="19050">
                      <a:solidFill>
                        <a:srgbClr val="00B05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（キ）伝送用専用線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（光ファイバケーブル）</a:t>
                      </a:r>
                      <a:endParaRPr lang="ja-JP" altLang="en-US" sz="80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206" name="Text Box 85">
                      <a:extLst>
                        <a:ext uri="{FF2B5EF4-FFF2-40B4-BE49-F238E27FC236}">
                          <a16:creationId xmlns:a16="http://schemas.microsoft.com/office/drawing/2014/main" id="{DA4B9F08-DFE9-1CE7-B44E-9E0CADA1B195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26977" y="1662655"/>
                      <a:ext cx="1748643" cy="461665"/>
                    </a:xfrm>
                    <a:prstGeom prst="rect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（キ）伝送用専用線　</a:t>
                      </a:r>
                      <a:endParaRPr lang="en-US" altLang="ja-JP" sz="800" b="1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（電柱、クロージャ、カプラ、</a:t>
                      </a:r>
                      <a:endParaRPr lang="en-US" altLang="ja-JP" sz="800" b="1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スプリッタ）</a:t>
                      </a:r>
                      <a:endParaRPr lang="en-US" altLang="ja-JP" sz="800" b="1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cxnSp>
                  <p:nvCxnSpPr>
                    <p:cNvPr id="7207" name="直線矢印コネクタ 7206">
                      <a:extLst>
                        <a:ext uri="{FF2B5EF4-FFF2-40B4-BE49-F238E27FC236}">
                          <a16:creationId xmlns:a16="http://schemas.microsoft.com/office/drawing/2014/main" id="{0C8EC97B-D57C-5097-2855-5D36D73CC94B}"/>
                        </a:ext>
                      </a:extLst>
                    </p:cNvPr>
                    <p:cNvCxnSpPr>
                      <a:cxnSpLocks/>
                      <a:stCxn id="7205" idx="0"/>
                    </p:cNvCxnSpPr>
                    <p:nvPr/>
                  </p:nvCxnSpPr>
                  <p:spPr>
                    <a:xfrm flipV="1">
                      <a:off x="4221403" y="3023542"/>
                      <a:ext cx="96382" cy="443854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08" name="直線矢印コネクタ 7207">
                      <a:extLst>
                        <a:ext uri="{FF2B5EF4-FFF2-40B4-BE49-F238E27FC236}">
                          <a16:creationId xmlns:a16="http://schemas.microsoft.com/office/drawing/2014/main" id="{31D18736-804B-C6EE-1043-9ECA70596C74}"/>
                        </a:ext>
                      </a:extLst>
                    </p:cNvPr>
                    <p:cNvCxnSpPr>
                      <a:cxnSpLocks/>
                      <a:stCxn id="7206" idx="2"/>
                      <a:endCxn id="7291" idx="3"/>
                    </p:cNvCxnSpPr>
                    <p:nvPr/>
                  </p:nvCxnSpPr>
                  <p:spPr>
                    <a:xfrm flipH="1">
                      <a:off x="3649724" y="2124320"/>
                      <a:ext cx="451575" cy="835145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09" name="正方形/長方形 7208">
                      <a:extLst>
                        <a:ext uri="{FF2B5EF4-FFF2-40B4-BE49-F238E27FC236}">
                          <a16:creationId xmlns:a16="http://schemas.microsoft.com/office/drawing/2014/main" id="{F3B8E45D-65E7-6415-650C-335685E68B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01623" y="3871029"/>
                      <a:ext cx="330865" cy="55644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 w="114300" prst="artDeco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pic>
                  <p:nvPicPr>
                    <p:cNvPr id="7210" name="図 7209">
                      <a:extLst>
                        <a:ext uri="{FF2B5EF4-FFF2-40B4-BE49-F238E27FC236}">
                          <a16:creationId xmlns:a16="http://schemas.microsoft.com/office/drawing/2014/main" id="{413C21E2-7BF0-AF5F-BDA7-0222C7274C25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1983526" y="3772750"/>
                      <a:ext cx="707651" cy="770354"/>
                    </a:xfrm>
                    <a:prstGeom prst="rect">
                      <a:avLst/>
                    </a:prstGeom>
                  </p:spPr>
                </p:pic>
                <p:cxnSp>
                  <p:nvCxnSpPr>
                    <p:cNvPr id="7211" name="直線コネクタ 7210">
                      <a:extLst>
                        <a:ext uri="{FF2B5EF4-FFF2-40B4-BE49-F238E27FC236}">
                          <a16:creationId xmlns:a16="http://schemas.microsoft.com/office/drawing/2014/main" id="{7F8C857B-F6DC-AB4A-BFF8-A53854ACB935}"/>
                        </a:ext>
                      </a:extLst>
                    </p:cNvPr>
                    <p:cNvCxnSpPr>
                      <a:cxnSpLocks/>
                      <a:stCxn id="7291" idx="1"/>
                      <a:endCxn id="7210" idx="3"/>
                    </p:cNvCxnSpPr>
                    <p:nvPr/>
                  </p:nvCxnSpPr>
                  <p:spPr>
                    <a:xfrm flipH="1">
                      <a:off x="2691177" y="2959465"/>
                      <a:ext cx="581611" cy="1198462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12" name="直線コネクタ 7211">
                      <a:extLst>
                        <a:ext uri="{FF2B5EF4-FFF2-40B4-BE49-F238E27FC236}">
                          <a16:creationId xmlns:a16="http://schemas.microsoft.com/office/drawing/2014/main" id="{9A6340AD-B843-F3C6-5739-B6EE85019CA9}"/>
                        </a:ext>
                      </a:extLst>
                    </p:cNvPr>
                    <p:cNvCxnSpPr>
                      <a:cxnSpLocks/>
                      <a:endCxn id="7209" idx="1"/>
                    </p:cNvCxnSpPr>
                    <p:nvPr/>
                  </p:nvCxnSpPr>
                  <p:spPr>
                    <a:xfrm>
                      <a:off x="705344" y="4149252"/>
                      <a:ext cx="396279" cy="0"/>
                    </a:xfrm>
                    <a:prstGeom prst="line">
                      <a:avLst/>
                    </a:prstGeom>
                    <a:ln w="38100" cmpd="dbl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13" name="テキスト ボックス 7212">
                      <a:extLst>
                        <a:ext uri="{FF2B5EF4-FFF2-40B4-BE49-F238E27FC236}">
                          <a16:creationId xmlns:a16="http://schemas.microsoft.com/office/drawing/2014/main" id="{41A92D30-C3ED-EDDC-F08B-A61A39DF450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109436" y="3508628"/>
                      <a:ext cx="736590" cy="215444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9138" algn="l"/>
                        </a:tabLst>
                      </a:pPr>
                      <a:r>
                        <a:rPr kumimoji="1" lang="ja-JP" altLang="en-US" sz="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基地局装置</a:t>
                      </a:r>
                    </a:p>
                  </p:txBody>
                </p:sp>
                <p:sp>
                  <p:nvSpPr>
                    <p:cNvPr id="7214" name="テキスト ボックス 7213">
                      <a:extLst>
                        <a:ext uri="{FF2B5EF4-FFF2-40B4-BE49-F238E27FC236}">
                          <a16:creationId xmlns:a16="http://schemas.microsoft.com/office/drawing/2014/main" id="{C05DC946-C93F-FFB0-AF4D-B6832EBD8EF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05102" y="3511111"/>
                      <a:ext cx="612910" cy="338554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9138" algn="l"/>
                        </a:tabLst>
                      </a:pPr>
                      <a:r>
                        <a:rPr lang="ja-JP" altLang="en-US" sz="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アンテナ</a:t>
                      </a:r>
                      <a:endParaRPr lang="en-US" altLang="ja-JP" sz="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9138" algn="l"/>
                        </a:tabLst>
                      </a:pPr>
                      <a:r>
                        <a:rPr lang="ja-JP" altLang="en-US" sz="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共用装置</a:t>
                      </a:r>
                      <a:endParaRPr kumimoji="1" lang="ja-JP" altLang="en-US" sz="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p:txBody>
                </p:sp>
                <p:sp>
                  <p:nvSpPr>
                    <p:cNvPr id="7215" name="テキスト ボックス 7214">
                      <a:extLst>
                        <a:ext uri="{FF2B5EF4-FFF2-40B4-BE49-F238E27FC236}">
                          <a16:creationId xmlns:a16="http://schemas.microsoft.com/office/drawing/2014/main" id="{54765E9F-F7CB-826E-81BF-DF6A279D6A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24760" y="2589827"/>
                      <a:ext cx="612910" cy="215444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9138" algn="l"/>
                        </a:tabLst>
                      </a:pPr>
                      <a:r>
                        <a:rPr lang="ja-JP" altLang="en-US" sz="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アンテナ</a:t>
                      </a:r>
                      <a:endParaRPr lang="en-US" altLang="ja-JP" sz="8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p:txBody>
                </p:sp>
                <p:grpSp>
                  <p:nvGrpSpPr>
                    <p:cNvPr id="7216" name="グループ化 7215">
                      <a:extLst>
                        <a:ext uri="{FF2B5EF4-FFF2-40B4-BE49-F238E27FC236}">
                          <a16:creationId xmlns:a16="http://schemas.microsoft.com/office/drawing/2014/main" id="{E2B10289-4D9C-2669-F7C7-3CC1ADA51E4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2456" y="3241994"/>
                      <a:ext cx="337606" cy="418101"/>
                      <a:chOff x="2287270" y="3423920"/>
                      <a:chExt cx="349505" cy="503676"/>
                    </a:xfrm>
                  </p:grpSpPr>
                  <p:sp>
                    <p:nvSpPr>
                      <p:cNvPr id="7284" name="正方形/長方形 7283">
                        <a:extLst>
                          <a:ext uri="{FF2B5EF4-FFF2-40B4-BE49-F238E27FC236}">
                            <a16:creationId xmlns:a16="http://schemas.microsoft.com/office/drawing/2014/main" id="{4B53830C-7249-BFB8-8765-6C407FFD4D8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287271" y="3423920"/>
                        <a:ext cx="349504" cy="50367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cxnSp>
                    <p:nvCxnSpPr>
                      <p:cNvPr id="7285" name="直線コネクタ 7284">
                        <a:extLst>
                          <a:ext uri="{FF2B5EF4-FFF2-40B4-BE49-F238E27FC236}">
                            <a16:creationId xmlns:a16="http://schemas.microsoft.com/office/drawing/2014/main" id="{BCEABBEE-C20F-BFE0-C491-6AFF253751D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1" y="3575943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286" name="直線コネクタ 7285">
                        <a:extLst>
                          <a:ext uri="{FF2B5EF4-FFF2-40B4-BE49-F238E27FC236}">
                            <a16:creationId xmlns:a16="http://schemas.microsoft.com/office/drawing/2014/main" id="{637ADC6D-3733-BC25-B8A6-6655C34C480A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0" y="3615690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287" name="直線コネクタ 7286">
                        <a:extLst>
                          <a:ext uri="{FF2B5EF4-FFF2-40B4-BE49-F238E27FC236}">
                            <a16:creationId xmlns:a16="http://schemas.microsoft.com/office/drawing/2014/main" id="{1647B43C-2E2D-324B-6A42-2A1F5E228CE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0" y="3652143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7217" name="テキスト ボックス 7216">
                      <a:extLst>
                        <a:ext uri="{FF2B5EF4-FFF2-40B4-BE49-F238E27FC236}">
                          <a16:creationId xmlns:a16="http://schemas.microsoft.com/office/drawing/2014/main" id="{9C42F7DD-624A-5F62-B390-D4A69117AC8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39692" y="2928068"/>
                      <a:ext cx="602825" cy="215444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19138" algn="l"/>
                        </a:tabLst>
                      </a:pPr>
                      <a:r>
                        <a:rPr kumimoji="1" lang="ja-JP" altLang="en-US" sz="8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電源設備</a:t>
                      </a:r>
                    </a:p>
                  </p:txBody>
                </p:sp>
                <p:pic>
                  <p:nvPicPr>
                    <p:cNvPr id="7218" name="グラフィックス 7217" descr="基地局">
                      <a:extLst>
                        <a:ext uri="{FF2B5EF4-FFF2-40B4-BE49-F238E27FC236}">
                          <a16:creationId xmlns:a16="http://schemas.microsoft.com/office/drawing/2014/main" id="{7B9653EB-E365-95D8-1AC6-6FD487EC21C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5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00472" y="2831252"/>
                      <a:ext cx="612910" cy="2008618"/>
                    </a:xfrm>
                    <a:prstGeom prst="rect">
                      <a:avLst/>
                    </a:prstGeom>
                  </p:spPr>
                </p:pic>
                <p:grpSp>
                  <p:nvGrpSpPr>
                    <p:cNvPr id="7219" name="グループ化 7218">
                      <a:extLst>
                        <a:ext uri="{FF2B5EF4-FFF2-40B4-BE49-F238E27FC236}">
                          <a16:creationId xmlns:a16="http://schemas.microsoft.com/office/drawing/2014/main" id="{3DF7E72E-0C07-7527-F8CA-9A319EE6E80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838983" y="2483296"/>
                      <a:ext cx="376936" cy="1965960"/>
                      <a:chOff x="6724365" y="2042916"/>
                      <a:chExt cx="376936" cy="1965960"/>
                    </a:xfrm>
                  </p:grpSpPr>
                  <p:sp>
                    <p:nvSpPr>
                      <p:cNvPr id="7280" name="正方形/長方形 7279">
                        <a:extLst>
                          <a:ext uri="{FF2B5EF4-FFF2-40B4-BE49-F238E27FC236}">
                            <a16:creationId xmlns:a16="http://schemas.microsoft.com/office/drawing/2014/main" id="{43CB8DAC-DD6D-B9D1-E66C-C36CD64A220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858833" y="2042916"/>
                        <a:ext cx="108000" cy="1965960"/>
                      </a:xfrm>
                      <a:prstGeom prst="rect">
                        <a:avLst/>
                      </a:prstGeom>
                      <a:gradFill flip="none" rotWithShape="1">
                        <a:gsLst>
                          <a:gs pos="0">
                            <a:schemeClr val="bg2">
                              <a:lumMod val="50000"/>
                              <a:tint val="66000"/>
                              <a:satMod val="160000"/>
                            </a:schemeClr>
                          </a:gs>
                          <a:gs pos="50000">
                            <a:schemeClr val="bg2">
                              <a:lumMod val="90000"/>
                            </a:schemeClr>
                          </a:gs>
                          <a:gs pos="100000">
                            <a:schemeClr val="bg1">
                              <a:lumMod val="95000"/>
                            </a:schemeClr>
                          </a:gs>
                        </a:gsLst>
                        <a:lin ang="0" scaled="1"/>
                        <a:tileRect/>
                      </a:gradFill>
                      <a:ln>
                        <a:solidFill>
                          <a:srgbClr val="FF0000"/>
                        </a:solidFill>
                      </a:ln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81" name="正方形/長方形 7280">
                        <a:extLst>
                          <a:ext uri="{FF2B5EF4-FFF2-40B4-BE49-F238E27FC236}">
                            <a16:creationId xmlns:a16="http://schemas.microsoft.com/office/drawing/2014/main" id="{666FA7E0-32DD-C137-303A-92A721D283F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32833" y="2263607"/>
                        <a:ext cx="360000" cy="4571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50000"/>
                        </a:schemeClr>
                      </a:solidFill>
                      <a:ln w="28575">
                        <a:solidFill>
                          <a:srgbClr val="49373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82" name="正方形/長方形 7281">
                        <a:extLst>
                          <a:ext uri="{FF2B5EF4-FFF2-40B4-BE49-F238E27FC236}">
                            <a16:creationId xmlns:a16="http://schemas.microsoft.com/office/drawing/2014/main" id="{ED892D88-CF3F-201C-BE79-F812D4F12C7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32833" y="2371228"/>
                        <a:ext cx="360000" cy="4571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50000"/>
                        </a:schemeClr>
                      </a:solidFill>
                      <a:ln w="28575">
                        <a:solidFill>
                          <a:srgbClr val="493737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83" name="角丸四角形 245">
                        <a:extLst>
                          <a:ext uri="{FF2B5EF4-FFF2-40B4-BE49-F238E27FC236}">
                            <a16:creationId xmlns:a16="http://schemas.microsoft.com/office/drawing/2014/main" id="{DEFEFEAB-AE78-0EFD-0BA2-37097626347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724365" y="2461395"/>
                        <a:ext cx="376936" cy="115379"/>
                      </a:xfrm>
                      <a:prstGeom prst="round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sp>
                  <p:nvSpPr>
                    <p:cNvPr id="7220" name="正方形/長方形 7219">
                      <a:extLst>
                        <a:ext uri="{FF2B5EF4-FFF2-40B4-BE49-F238E27FC236}">
                          <a16:creationId xmlns:a16="http://schemas.microsoft.com/office/drawing/2014/main" id="{D0282BB9-BF0E-2984-009B-E88F79DFD4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94576" y="2844326"/>
                      <a:ext cx="2774052" cy="1630910"/>
                    </a:xfrm>
                    <a:prstGeom prst="rect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 w="28575">
                      <a:solidFill>
                        <a:srgbClr val="00B0F0"/>
                      </a:solidFill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grpSp>
                  <p:nvGrpSpPr>
                    <p:cNvPr id="7221" name="グループ化 7220">
                      <a:extLst>
                        <a:ext uri="{FF2B5EF4-FFF2-40B4-BE49-F238E27FC236}">
                          <a16:creationId xmlns:a16="http://schemas.microsoft.com/office/drawing/2014/main" id="{7BB856A1-EC9C-5BA3-BBC1-6823E712B8D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866312" y="3016619"/>
                      <a:ext cx="349505" cy="440428"/>
                      <a:chOff x="2287270" y="3423920"/>
                      <a:chExt cx="349505" cy="503676"/>
                    </a:xfrm>
                  </p:grpSpPr>
                  <p:sp>
                    <p:nvSpPr>
                      <p:cNvPr id="7276" name="正方形/長方形 7275">
                        <a:extLst>
                          <a:ext uri="{FF2B5EF4-FFF2-40B4-BE49-F238E27FC236}">
                            <a16:creationId xmlns:a16="http://schemas.microsoft.com/office/drawing/2014/main" id="{5DE39ECD-EA5C-214B-87B0-7F1218DA579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287271" y="3423920"/>
                        <a:ext cx="349504" cy="50367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cxnSp>
                    <p:nvCxnSpPr>
                      <p:cNvPr id="7277" name="直線コネクタ 7276">
                        <a:extLst>
                          <a:ext uri="{FF2B5EF4-FFF2-40B4-BE49-F238E27FC236}">
                            <a16:creationId xmlns:a16="http://schemas.microsoft.com/office/drawing/2014/main" id="{3700E012-13CB-4DB9-1276-FB902B0DA740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1" y="3575943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278" name="直線コネクタ 7277">
                        <a:extLst>
                          <a:ext uri="{FF2B5EF4-FFF2-40B4-BE49-F238E27FC236}">
                            <a16:creationId xmlns:a16="http://schemas.microsoft.com/office/drawing/2014/main" id="{023B13C4-ACB3-0205-0733-AE19F1BFEDF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0" y="3615690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279" name="直線コネクタ 7278">
                        <a:extLst>
                          <a:ext uri="{FF2B5EF4-FFF2-40B4-BE49-F238E27FC236}">
                            <a16:creationId xmlns:a16="http://schemas.microsoft.com/office/drawing/2014/main" id="{DB17D2F2-4F91-9FEA-0258-E9BCC945809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87270" y="3652143"/>
                        <a:ext cx="120649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prst="relaxedInset"/>
                      </a:sp3d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222" name="直線コネクタ 7221">
                      <a:extLst>
                        <a:ext uri="{FF2B5EF4-FFF2-40B4-BE49-F238E27FC236}">
                          <a16:creationId xmlns:a16="http://schemas.microsoft.com/office/drawing/2014/main" id="{26E4A4E9-3EDA-3CC9-73BE-BB66F02306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7709324" y="4198876"/>
                      <a:ext cx="1924196" cy="16864"/>
                    </a:xfrm>
                    <a:prstGeom prst="line">
                      <a:avLst/>
                    </a:prstGeom>
                    <a:ln w="60325" cmpd="dbl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23" name="Text Box 85">
                      <a:extLst>
                        <a:ext uri="{FF2B5EF4-FFF2-40B4-BE49-F238E27FC236}">
                          <a16:creationId xmlns:a16="http://schemas.microsoft.com/office/drawing/2014/main" id="{7714B34D-738E-3E7A-05E7-3546E519F87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10628" y="1886315"/>
                      <a:ext cx="715107" cy="215444"/>
                    </a:xfrm>
                    <a:prstGeom prst="rect">
                      <a:avLst/>
                    </a:prstGeom>
                    <a:noFill/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（イ）局舎</a:t>
                      </a:r>
                      <a:endParaRPr lang="ja-JP" altLang="en-US" sz="800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224" name="Text Box 85">
                      <a:extLst>
                        <a:ext uri="{FF2B5EF4-FFF2-40B4-BE49-F238E27FC236}">
                          <a16:creationId xmlns:a16="http://schemas.microsoft.com/office/drawing/2014/main" id="{B0638D82-54AD-6CC1-B79C-2173CBF1CBF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432355" y="3022309"/>
                      <a:ext cx="934389" cy="21544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（ク）ケーブル</a:t>
                      </a:r>
                      <a:endParaRPr lang="ja-JP" altLang="en-US" sz="800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225" name="Text Box 85">
                      <a:extLst>
                        <a:ext uri="{FF2B5EF4-FFF2-40B4-BE49-F238E27FC236}">
                          <a16:creationId xmlns:a16="http://schemas.microsoft.com/office/drawing/2014/main" id="{8601C338-AE45-67B0-4326-99DEF18FB94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901193" y="4798362"/>
                      <a:ext cx="939041" cy="21544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ja-JP" altLang="en-US" sz="800" b="1" dirty="0">
                          <a:solidFill>
                            <a:prstClr val="black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（カ）送受信機</a:t>
                      </a:r>
                      <a:endParaRPr lang="ja-JP" altLang="en-US" sz="800" dirty="0">
                        <a:solidFill>
                          <a:prstClr val="black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sp>
                  <p:nvSpPr>
                    <p:cNvPr id="7226" name="Text Box 85">
                      <a:extLst>
                        <a:ext uri="{FF2B5EF4-FFF2-40B4-BE49-F238E27FC236}">
                          <a16:creationId xmlns:a16="http://schemas.microsoft.com/office/drawing/2014/main" id="{64D0AEB5-D7E9-18C1-2867-E825D7E38FD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614620" y="5116452"/>
                      <a:ext cx="939041" cy="58477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（サ）警報装置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（シ）監視装置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（ス）制御装置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（セ）測定器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grpSp>
                  <p:nvGrpSpPr>
                    <p:cNvPr id="7227" name="グループ化 7226">
                      <a:extLst>
                        <a:ext uri="{FF2B5EF4-FFF2-40B4-BE49-F238E27FC236}">
                          <a16:creationId xmlns:a16="http://schemas.microsoft.com/office/drawing/2014/main" id="{37C2377A-7EBA-9D77-CB93-B95AB5D62D8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898383" y="4075979"/>
                      <a:ext cx="280333" cy="242216"/>
                      <a:chOff x="2869364" y="3712855"/>
                      <a:chExt cx="397150" cy="296457"/>
                    </a:xfrm>
                  </p:grpSpPr>
                  <p:sp>
                    <p:nvSpPr>
                      <p:cNvPr id="7273" name="正方形/長方形 7272">
                        <a:extLst>
                          <a:ext uri="{FF2B5EF4-FFF2-40B4-BE49-F238E27FC236}">
                            <a16:creationId xmlns:a16="http://schemas.microsoft.com/office/drawing/2014/main" id="{662F9EE6-A53C-5D77-AB2E-D4BABEF3A8B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917010" y="3712855"/>
                        <a:ext cx="349504" cy="2147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74" name="正方形/長方形 7273">
                        <a:extLst>
                          <a:ext uri="{FF2B5EF4-FFF2-40B4-BE49-F238E27FC236}">
                            <a16:creationId xmlns:a16="http://schemas.microsoft.com/office/drawing/2014/main" id="{AE92FF1B-E81B-2FA9-14F0-3ACD7E19031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897329" y="3748857"/>
                        <a:ext cx="349504" cy="2147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75" name="正方形/長方形 7274">
                        <a:extLst>
                          <a:ext uri="{FF2B5EF4-FFF2-40B4-BE49-F238E27FC236}">
                            <a16:creationId xmlns:a16="http://schemas.microsoft.com/office/drawing/2014/main" id="{3D9EE49E-D2A6-CFB3-7298-8D99A31713B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869364" y="3794571"/>
                        <a:ext cx="349504" cy="2147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cxnSp>
                  <p:nvCxnSpPr>
                    <p:cNvPr id="7228" name="直線矢印コネクタ 7227">
                      <a:extLst>
                        <a:ext uri="{FF2B5EF4-FFF2-40B4-BE49-F238E27FC236}">
                          <a16:creationId xmlns:a16="http://schemas.microsoft.com/office/drawing/2014/main" id="{01D39C15-EB37-9582-AD45-661C6B83151F}"/>
                        </a:ext>
                      </a:extLst>
                    </p:cNvPr>
                    <p:cNvCxnSpPr>
                      <a:cxnSpLocks/>
                      <a:stCxn id="7236" idx="2"/>
                      <a:endCxn id="7248" idx="0"/>
                    </p:cNvCxnSpPr>
                    <p:nvPr/>
                  </p:nvCxnSpPr>
                  <p:spPr>
                    <a:xfrm>
                      <a:off x="7244808" y="3735532"/>
                      <a:ext cx="265250" cy="232487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29" name="直線矢印コネクタ 7228">
                      <a:extLst>
                        <a:ext uri="{FF2B5EF4-FFF2-40B4-BE49-F238E27FC236}">
                          <a16:creationId xmlns:a16="http://schemas.microsoft.com/office/drawing/2014/main" id="{CF6A0668-E716-B15D-CB7C-56A1FD76D2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777410" y="3237753"/>
                      <a:ext cx="0" cy="942842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30" name="直線矢印コネクタ 7229">
                      <a:extLst>
                        <a:ext uri="{FF2B5EF4-FFF2-40B4-BE49-F238E27FC236}">
                          <a16:creationId xmlns:a16="http://schemas.microsoft.com/office/drawing/2014/main" id="{F11C6EC6-FBBF-2982-A62A-CAD8A3D4864A}"/>
                        </a:ext>
                      </a:extLst>
                    </p:cNvPr>
                    <p:cNvCxnSpPr>
                      <a:cxnSpLocks/>
                      <a:endCxn id="7276" idx="0"/>
                    </p:cNvCxnSpPr>
                    <p:nvPr/>
                  </p:nvCxnSpPr>
                  <p:spPr>
                    <a:xfrm>
                      <a:off x="9041065" y="2641415"/>
                      <a:ext cx="0" cy="375204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31" name="円柱 7230">
                      <a:extLst>
                        <a:ext uri="{FF2B5EF4-FFF2-40B4-BE49-F238E27FC236}">
                          <a16:creationId xmlns:a16="http://schemas.microsoft.com/office/drawing/2014/main" id="{A391BF74-2E3E-BCA4-6195-E6475EB28D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49440" y="4581128"/>
                      <a:ext cx="242669" cy="1049570"/>
                    </a:xfrm>
                    <a:prstGeom prst="can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7232" name="円柱 7231">
                      <a:extLst>
                        <a:ext uri="{FF2B5EF4-FFF2-40B4-BE49-F238E27FC236}">
                          <a16:creationId xmlns:a16="http://schemas.microsoft.com/office/drawing/2014/main" id="{0C77AAE1-39DF-FD73-1153-67F00E8DA524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825724" y="5054475"/>
                      <a:ext cx="208018" cy="762491"/>
                    </a:xfrm>
                    <a:prstGeom prst="can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grpSp>
                  <p:nvGrpSpPr>
                    <p:cNvPr id="7233" name="グループ化 7232">
                      <a:extLst>
                        <a:ext uri="{FF2B5EF4-FFF2-40B4-BE49-F238E27FC236}">
                          <a16:creationId xmlns:a16="http://schemas.microsoft.com/office/drawing/2014/main" id="{7A960488-5C0E-AE90-FE73-E7F73AE61D0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937828" y="4035069"/>
                      <a:ext cx="298976" cy="319686"/>
                      <a:chOff x="3738192" y="3299461"/>
                      <a:chExt cx="349504" cy="628135"/>
                    </a:xfrm>
                  </p:grpSpPr>
                  <p:sp>
                    <p:nvSpPr>
                      <p:cNvPr id="7270" name="正方形/長方形 7269">
                        <a:extLst>
                          <a:ext uri="{FF2B5EF4-FFF2-40B4-BE49-F238E27FC236}">
                            <a16:creationId xmlns:a16="http://schemas.microsoft.com/office/drawing/2014/main" id="{54976608-F4FF-F35E-DDE6-26D70FBB38F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38192" y="3299461"/>
                        <a:ext cx="349504" cy="6281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prst="slope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71" name="正方形/長方形 7270">
                        <a:extLst>
                          <a:ext uri="{FF2B5EF4-FFF2-40B4-BE49-F238E27FC236}">
                            <a16:creationId xmlns:a16="http://schemas.microsoft.com/office/drawing/2014/main" id="{CE03C4B1-3437-C191-1464-C4226E452F9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64354" y="3416679"/>
                        <a:ext cx="197105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prst="slope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72" name="正方形/長方形 7271">
                        <a:extLst>
                          <a:ext uri="{FF2B5EF4-FFF2-40B4-BE49-F238E27FC236}">
                            <a16:creationId xmlns:a16="http://schemas.microsoft.com/office/drawing/2014/main" id="{794A52BD-AC9A-FE2A-96FB-3FBB65A2E52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64354" y="3515927"/>
                        <a:ext cx="197105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prst="slope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sp>
                  <p:nvSpPr>
                    <p:cNvPr id="7234" name="Text Box 85">
                      <a:extLst>
                        <a:ext uri="{FF2B5EF4-FFF2-40B4-BE49-F238E27FC236}">
                          <a16:creationId xmlns:a16="http://schemas.microsoft.com/office/drawing/2014/main" id="{ECDBAB5E-943D-63B5-3CF8-CACBA1E05C76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89825" y="3443776"/>
                      <a:ext cx="826904" cy="21544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n-US" altLang="ja-JP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OLT(※</a:t>
                      </a:r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１</a:t>
                      </a:r>
                      <a:r>
                        <a:rPr lang="en-US" altLang="ja-JP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)</a:t>
                      </a:r>
                      <a:endParaRPr lang="ja-JP" altLang="en-US" sz="80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p:txBody>
                </p:sp>
                <p:grpSp>
                  <p:nvGrpSpPr>
                    <p:cNvPr id="7235" name="グループ化 7234">
                      <a:extLst>
                        <a:ext uri="{FF2B5EF4-FFF2-40B4-BE49-F238E27FC236}">
                          <a16:creationId xmlns:a16="http://schemas.microsoft.com/office/drawing/2014/main" id="{36E1C1CC-D629-25A9-F3A8-1465946C5B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355115" y="3950608"/>
                      <a:ext cx="357193" cy="406782"/>
                      <a:chOff x="3738192" y="3299461"/>
                      <a:chExt cx="349504" cy="628135"/>
                    </a:xfrm>
                  </p:grpSpPr>
                  <p:sp>
                    <p:nvSpPr>
                      <p:cNvPr id="7267" name="正方形/長方形 7266">
                        <a:extLst>
                          <a:ext uri="{FF2B5EF4-FFF2-40B4-BE49-F238E27FC236}">
                            <a16:creationId xmlns:a16="http://schemas.microsoft.com/office/drawing/2014/main" id="{B720815C-DCE2-3BCC-D25B-4E355970EB2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38192" y="3299461"/>
                        <a:ext cx="349504" cy="6281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  <a:scene3d>
                        <a:camera prst="orthographicFront"/>
                        <a:lightRig rig="threePt" dir="t"/>
                      </a:scene3d>
                      <a:sp3d>
                        <a:bevelT w="114300" prst="artDeco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68" name="正方形/長方形 7267">
                        <a:extLst>
                          <a:ext uri="{FF2B5EF4-FFF2-40B4-BE49-F238E27FC236}">
                            <a16:creationId xmlns:a16="http://schemas.microsoft.com/office/drawing/2014/main" id="{27C75E75-A99E-3EB1-F163-D8E9293B5BC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64354" y="3416679"/>
                        <a:ext cx="197105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69" name="正方形/長方形 7268">
                        <a:extLst>
                          <a:ext uri="{FF2B5EF4-FFF2-40B4-BE49-F238E27FC236}">
                            <a16:creationId xmlns:a16="http://schemas.microsoft.com/office/drawing/2014/main" id="{1155DAB3-D963-E170-07DB-1E6A84F8900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64354" y="3515927"/>
                        <a:ext cx="197105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sp>
                  <p:nvSpPr>
                    <p:cNvPr id="7236" name="Text Box 85">
                      <a:extLst>
                        <a:ext uri="{FF2B5EF4-FFF2-40B4-BE49-F238E27FC236}">
                          <a16:creationId xmlns:a16="http://schemas.microsoft.com/office/drawing/2014/main" id="{00B2F098-95EB-1284-FEF2-13816390515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915023" y="3396978"/>
                      <a:ext cx="659570" cy="33855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rgbClr val="00B0F0"/>
                      </a:solidFill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光成端架</a:t>
                      </a:r>
                      <a:endParaRPr lang="en-US" altLang="ja-JP" sz="800" b="1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（</a:t>
                      </a:r>
                      <a:r>
                        <a:rPr lang="en-US" altLang="ja-JP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lang="ja-JP" altLang="en-US" sz="800" b="1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２）</a:t>
                      </a:r>
                    </a:p>
                  </p:txBody>
                </p:sp>
                <p:cxnSp>
                  <p:nvCxnSpPr>
                    <p:cNvPr id="7237" name="直線コネクタ 7236">
                      <a:extLst>
                        <a:ext uri="{FF2B5EF4-FFF2-40B4-BE49-F238E27FC236}">
                          <a16:creationId xmlns:a16="http://schemas.microsoft.com/office/drawing/2014/main" id="{6F3CEAF5-7BD0-6DF5-1A4D-68A214A22A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405178" y="4213357"/>
                      <a:ext cx="971433" cy="6770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7238" name="グループ化 7237">
                      <a:extLst>
                        <a:ext uri="{FF2B5EF4-FFF2-40B4-BE49-F238E27FC236}">
                          <a16:creationId xmlns:a16="http://schemas.microsoft.com/office/drawing/2014/main" id="{6CB2283C-4EFA-7F26-DEE4-40A7978951E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305541" y="3968019"/>
                      <a:ext cx="409033" cy="419494"/>
                      <a:chOff x="-715188" y="4110710"/>
                      <a:chExt cx="349504" cy="628135"/>
                    </a:xfrm>
                  </p:grpSpPr>
                  <p:sp>
                    <p:nvSpPr>
                      <p:cNvPr id="7248" name="正方形/長方形 7247">
                        <a:extLst>
                          <a:ext uri="{FF2B5EF4-FFF2-40B4-BE49-F238E27FC236}">
                            <a16:creationId xmlns:a16="http://schemas.microsoft.com/office/drawing/2014/main" id="{C25FB14D-ECD6-3A56-4D4D-5D56A5AA262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715188" y="4110710"/>
                        <a:ext cx="349504" cy="6281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49" name="正方形/長方形 7248">
                        <a:extLst>
                          <a:ext uri="{FF2B5EF4-FFF2-40B4-BE49-F238E27FC236}">
                            <a16:creationId xmlns:a16="http://schemas.microsoft.com/office/drawing/2014/main" id="{C43CAF32-B9B7-ABD3-A82F-343AE0E3DF2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671721" y="4173819"/>
                        <a:ext cx="259671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64" name="正方形/長方形 7263">
                        <a:extLst>
                          <a:ext uri="{FF2B5EF4-FFF2-40B4-BE49-F238E27FC236}">
                            <a16:creationId xmlns:a16="http://schemas.microsoft.com/office/drawing/2014/main" id="{73BD8D4B-30CD-B497-E8F6-3AF4B2E7AD7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671721" y="4273067"/>
                        <a:ext cx="259671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65" name="正方形/長方形 7264">
                        <a:extLst>
                          <a:ext uri="{FF2B5EF4-FFF2-40B4-BE49-F238E27FC236}">
                            <a16:creationId xmlns:a16="http://schemas.microsoft.com/office/drawing/2014/main" id="{1652E6F2-ADBD-E93C-297B-19B8E9D3AF7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671720" y="4373415"/>
                        <a:ext cx="259671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7266" name="正方形/長方形 7265">
                        <a:extLst>
                          <a:ext uri="{FF2B5EF4-FFF2-40B4-BE49-F238E27FC236}">
                            <a16:creationId xmlns:a16="http://schemas.microsoft.com/office/drawing/2014/main" id="{86E7848D-A26C-3D49-2A2C-9B4865E280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-671720" y="4472663"/>
                        <a:ext cx="259671" cy="694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</p:grpSp>
                <p:cxnSp>
                  <p:nvCxnSpPr>
                    <p:cNvPr id="7239" name="直線コネクタ 7238">
                      <a:extLst>
                        <a:ext uri="{FF2B5EF4-FFF2-40B4-BE49-F238E27FC236}">
                          <a16:creationId xmlns:a16="http://schemas.microsoft.com/office/drawing/2014/main" id="{0C87F1FF-8FA7-6A63-7AD5-E579FB58C9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447048" y="4230469"/>
                      <a:ext cx="0" cy="1191476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40" name="直線矢印コネクタ 7239">
                      <a:extLst>
                        <a:ext uri="{FF2B5EF4-FFF2-40B4-BE49-F238E27FC236}">
                          <a16:creationId xmlns:a16="http://schemas.microsoft.com/office/drawing/2014/main" id="{ADC379E5-20BC-611D-74A8-698F214C0F8D}"/>
                        </a:ext>
                      </a:extLst>
                    </p:cNvPr>
                    <p:cNvCxnSpPr>
                      <a:cxnSpLocks/>
                      <a:stCxn id="7234" idx="2"/>
                    </p:cNvCxnSpPr>
                    <p:nvPr/>
                  </p:nvCxnSpPr>
                  <p:spPr>
                    <a:xfrm flipH="1">
                      <a:off x="8080996" y="3659220"/>
                      <a:ext cx="222281" cy="369728"/>
                    </a:xfrm>
                    <a:prstGeom prst="straightConnector1">
                      <a:avLst/>
                    </a:prstGeom>
                    <a:ln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41" name="直線コネクタ 7240">
                      <a:extLst>
                        <a:ext uri="{FF2B5EF4-FFF2-40B4-BE49-F238E27FC236}">
                          <a16:creationId xmlns:a16="http://schemas.microsoft.com/office/drawing/2014/main" id="{7A4CE8C3-2476-80BF-F7D0-B5B9795AE0B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65294" y="3023542"/>
                      <a:ext cx="12141" cy="1252967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42" name="直線コネクタ 7241">
                      <a:extLst>
                        <a:ext uri="{FF2B5EF4-FFF2-40B4-BE49-F238E27FC236}">
                          <a16:creationId xmlns:a16="http://schemas.microsoft.com/office/drawing/2014/main" id="{B6DED3FC-6933-94FA-F6AF-3B9459A3606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80638" y="4249759"/>
                      <a:ext cx="266410" cy="1671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243" name="円柱 7242">
                      <a:extLst>
                        <a:ext uri="{FF2B5EF4-FFF2-40B4-BE49-F238E27FC236}">
                          <a16:creationId xmlns:a16="http://schemas.microsoft.com/office/drawing/2014/main" id="{69EFE00E-E016-ED84-453B-F6979AD377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79072" y="4581128"/>
                      <a:ext cx="242669" cy="1049570"/>
                    </a:xfrm>
                    <a:prstGeom prst="can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cxnSp>
                  <p:nvCxnSpPr>
                    <p:cNvPr id="7244" name="直線コネクタ 7243">
                      <a:extLst>
                        <a:ext uri="{FF2B5EF4-FFF2-40B4-BE49-F238E27FC236}">
                          <a16:creationId xmlns:a16="http://schemas.microsoft.com/office/drawing/2014/main" id="{FFE96FC9-1B51-4D3B-D474-31424FEE262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5431924" y="5434544"/>
                      <a:ext cx="973254" cy="0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45" name="直線コネクタ 7244">
                      <a:extLst>
                        <a:ext uri="{FF2B5EF4-FFF2-40B4-BE49-F238E27FC236}">
                          <a16:creationId xmlns:a16="http://schemas.microsoft.com/office/drawing/2014/main" id="{8BF647C5-6C5C-DE42-0067-D308C0FCA00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395303" y="4207308"/>
                      <a:ext cx="11778" cy="1240878"/>
                    </a:xfrm>
                    <a:prstGeom prst="line">
                      <a:avLst/>
                    </a:prstGeom>
                    <a:ln w="38100">
                      <a:solidFill>
                        <a:srgbClr val="00B05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198" name="Text Box 85">
                    <a:extLst>
                      <a:ext uri="{FF2B5EF4-FFF2-40B4-BE49-F238E27FC236}">
                        <a16:creationId xmlns:a16="http://schemas.microsoft.com/office/drawing/2014/main" id="{8A4E7400-41A2-9472-BBEE-5963D672D93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25781" y="2746356"/>
                    <a:ext cx="922359" cy="338554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00B0F0"/>
                    </a:solidFill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ja-JP" altLang="en-US" sz="800" b="1" dirty="0">
                        <a:latin typeface="HG丸ｺﾞｼｯｸM-PRO" pitchFamily="50" charset="-128"/>
                        <a:ea typeface="HG丸ｺﾞｼｯｸM-PRO" pitchFamily="50" charset="-128"/>
                      </a:rPr>
                      <a:t>（コ）電源設備</a:t>
                    </a:r>
                    <a:endParaRPr lang="en-US" altLang="ja-JP" sz="800" b="1" dirty="0">
                      <a:latin typeface="HG丸ｺﾞｼｯｸM-PRO" pitchFamily="50" charset="-128"/>
                      <a:ea typeface="HG丸ｺﾞｼｯｸM-PRO" pitchFamily="50" charset="-128"/>
                    </a:endParaRPr>
                  </a:p>
                  <a:p>
                    <a:r>
                      <a:rPr lang="ja-JP" altLang="en-US" sz="800" b="1" dirty="0">
                        <a:latin typeface="HG丸ｺﾞｼｯｸM-PRO" pitchFamily="50" charset="-128"/>
                        <a:ea typeface="HG丸ｺﾞｼｯｸM-PRO" pitchFamily="50" charset="-128"/>
                      </a:rPr>
                      <a:t>（エ）受電設備</a:t>
                    </a:r>
                    <a:endParaRPr lang="en-US" altLang="ja-JP" sz="800" b="1" dirty="0">
                      <a:latin typeface="HG丸ｺﾞｼｯｸM-PRO" pitchFamily="50" charset="-128"/>
                      <a:ea typeface="HG丸ｺﾞｼｯｸM-PRO" pitchFamily="50" charset="-128"/>
                    </a:endParaRPr>
                  </a:p>
                </p:txBody>
              </p:sp>
              <p:cxnSp>
                <p:nvCxnSpPr>
                  <p:cNvPr id="7199" name="直線矢印コネクタ 7198">
                    <a:extLst>
                      <a:ext uri="{FF2B5EF4-FFF2-40B4-BE49-F238E27FC236}">
                        <a16:creationId xmlns:a16="http://schemas.microsoft.com/office/drawing/2014/main" id="{E9C3CA6D-29B4-B06A-4AFB-8D37193A8F16}"/>
                      </a:ext>
                    </a:extLst>
                  </p:cNvPr>
                  <p:cNvCxnSpPr>
                    <a:cxnSpLocks/>
                    <a:stCxn id="7225" idx="0"/>
                  </p:cNvCxnSpPr>
                  <p:nvPr/>
                </p:nvCxnSpPr>
                <p:spPr>
                  <a:xfrm flipV="1">
                    <a:off x="8370714" y="4694181"/>
                    <a:ext cx="152232" cy="452850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00" name="直線矢印コネクタ 7199">
                    <a:extLst>
                      <a:ext uri="{FF2B5EF4-FFF2-40B4-BE49-F238E27FC236}">
                        <a16:creationId xmlns:a16="http://schemas.microsoft.com/office/drawing/2014/main" id="{EBED3D81-A1EB-64F3-CD09-816AFFE641C8}"/>
                      </a:ext>
                    </a:extLst>
                  </p:cNvPr>
                  <p:cNvCxnSpPr>
                    <a:cxnSpLocks/>
                    <a:stCxn id="7226" idx="0"/>
                    <a:endCxn id="7275" idx="2"/>
                  </p:cNvCxnSpPr>
                  <p:nvPr/>
                </p:nvCxnSpPr>
                <p:spPr>
                  <a:xfrm flipH="1" flipV="1">
                    <a:off x="9021734" y="4666864"/>
                    <a:ext cx="62407" cy="798257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7189" name="テキスト ボックス 7188">
                <a:extLst>
                  <a:ext uri="{FF2B5EF4-FFF2-40B4-BE49-F238E27FC236}">
                    <a16:creationId xmlns:a16="http://schemas.microsoft.com/office/drawing/2014/main" id="{E8A2F33C-8E84-2415-637D-0CA84B781F10}"/>
                  </a:ext>
                </a:extLst>
              </p:cNvPr>
              <p:cNvSpPr txBox="1"/>
              <p:nvPr/>
            </p:nvSpPr>
            <p:spPr>
              <a:xfrm>
                <a:off x="70967" y="6166678"/>
                <a:ext cx="5180065" cy="4243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（</a:t>
                </a:r>
                <a:r>
                  <a:rPr kumimoji="1" lang="en-US" altLang="ja-JP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１）</a:t>
                </a:r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経費見積書</a:t>
                </a:r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総括表における経費項目は（キ）伝送用専用線に該当。</a:t>
                </a:r>
                <a:endPara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（</a:t>
                </a:r>
                <a:r>
                  <a:rPr kumimoji="1" lang="en-US" altLang="ja-JP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２）</a:t>
                </a:r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経費見積書</a:t>
                </a:r>
                <a:r>
                  <a:rPr kumimoji="1"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総括表における経費項目は（イ）局舎に該当。</a:t>
                </a:r>
                <a:endPara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pic>
          <p:nvPicPr>
            <p:cNvPr id="7298" name="グラフィックス 7297" descr="基地局">
              <a:extLst>
                <a:ext uri="{FF2B5EF4-FFF2-40B4-BE49-F238E27FC236}">
                  <a16:creationId xmlns:a16="http://schemas.microsoft.com/office/drawing/2014/main" id="{0C4C8983-7D9D-0081-62E7-47DAC82057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38024" y="2509763"/>
              <a:ext cx="319717" cy="706727"/>
            </a:xfrm>
            <a:prstGeom prst="rect">
              <a:avLst/>
            </a:prstGeom>
          </p:spPr>
        </p:pic>
        <p:sp>
          <p:nvSpPr>
            <p:cNvPr id="7299" name="Text Box 85">
              <a:extLst>
                <a:ext uri="{FF2B5EF4-FFF2-40B4-BE49-F238E27FC236}">
                  <a16:creationId xmlns:a16="http://schemas.microsoft.com/office/drawing/2014/main" id="{C1A07084-604F-9E30-7676-65144366D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4574" y="2725120"/>
              <a:ext cx="1283110" cy="215444"/>
            </a:xfrm>
            <a:prstGeom prst="rect">
              <a:avLst/>
            </a:prstGeom>
            <a:noFill/>
            <a:ln w="19050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800" b="1" dirty="0">
                  <a:latin typeface="HG丸ｺﾞｼｯｸM-PRO" pitchFamily="50" charset="-128"/>
                  <a:ea typeface="HG丸ｺﾞｼｯｸM-PRO" pitchFamily="50" charset="-128"/>
                </a:rPr>
                <a:t>（オ）送受信アンテナ</a:t>
              </a:r>
              <a:endParaRPr lang="ja-JP" altLang="en-US" sz="800" dirty="0"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2" name="Text Box 85">
              <a:extLst>
                <a:ext uri="{FF2B5EF4-FFF2-40B4-BE49-F238E27FC236}">
                  <a16:creationId xmlns:a16="http://schemas.microsoft.com/office/drawing/2014/main" id="{95B61D2F-7104-A19C-AA3F-335CE789C1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5301" y="3270339"/>
              <a:ext cx="1283110" cy="215444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800" b="1" dirty="0">
                  <a:latin typeface="HG丸ｺﾞｼｯｸM-PRO" pitchFamily="50" charset="-128"/>
                  <a:ea typeface="HG丸ｺﾞｼｯｸM-PRO" pitchFamily="50" charset="-128"/>
                </a:rPr>
                <a:t>（オ）送受信アンテナ</a:t>
              </a:r>
              <a:endParaRPr lang="ja-JP" altLang="en-US" sz="800" dirty="0"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0222646"/>
      </p:ext>
    </p:extLst>
  </p:cSld>
  <p:clrMapOvr>
    <a:masterClrMapping/>
  </p:clrMapOvr>
</p:sld>
</file>

<file path=ppt/theme/theme1.xml><?xml version="1.0" encoding="utf-8"?>
<a:theme xmlns:a="http://schemas.openxmlformats.org/drawingml/2006/main" name="3_オリジナル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ot="0" spcFirstLastPara="0" vertOverflow="overflow" horzOverflow="overflow" vert="horz" wrap="square" lIns="144000" tIns="0" rIns="144000" bIns="252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>
            <a:solidFill>
              <a:schemeClr val="tx1"/>
            </a:solidFill>
            <a:latin typeface="HGPｺﾞｼｯｸM" panose="020B0600000000000000" pitchFamily="50" charset="-128"/>
            <a:ea typeface="HGPｺﾞｼｯｸM" panose="020B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t">
        <a:spAutoFit/>
      </a:bodyPr>
      <a:lstStyle>
        <a:defPPr algn="l" rtl="0" fontAlgn="base">
          <a:spcBef>
            <a:spcPct val="0"/>
          </a:spcBef>
          <a:spcAft>
            <a:spcPct val="0"/>
          </a:spcAft>
          <a:defRPr kumimoji="1" sz="2000" kern="1200" dirty="0" smtClean="0">
            <a:solidFill>
              <a:srgbClr val="000000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AJテンプレートA" id="{B342F018-600C-4F02-A6EC-815F330F6343}" vid="{29DF94B7-8FE1-427B-8C4A-82CA536C228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CIAJテンプレートA</Template>
  <TotalTime>13219</TotalTime>
  <Words>535</Words>
  <Application>Microsoft Office PowerPoint</Application>
  <PresentationFormat>ユーザー設定</PresentationFormat>
  <Paragraphs>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Meiryo UI</vt:lpstr>
      <vt:lpstr>ＭＳ Ｐゴシック</vt:lpstr>
      <vt:lpstr>UD デジタル 教科書体 NK-R</vt:lpstr>
      <vt:lpstr>Arial</vt:lpstr>
      <vt:lpstr>Calibri</vt:lpstr>
      <vt:lpstr>Verdana</vt:lpstr>
      <vt:lpstr>3_オリジナルテンプレート</vt:lpstr>
      <vt:lpstr>＜参考＞　見積項目と機器集計表等の対応について</vt:lpstr>
      <vt:lpstr>＜参考＞　各機器集計表の対象イメージ図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プレゼンテーションタイトル</dc:title>
  <dc:creator>t-ashihara</dc:creator>
  <cp:lastModifiedBy>横尾 ひとみ</cp:lastModifiedBy>
  <cp:revision>203</cp:revision>
  <dcterms:created xsi:type="dcterms:W3CDTF">2022-11-01T09:52:40Z</dcterms:created>
  <dcterms:modified xsi:type="dcterms:W3CDTF">2025-09-30T08:45:31Z</dcterms:modified>
</cp:coreProperties>
</file>