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2"/>
  </p:notesMasterIdLst>
  <p:handoutMasterIdLst>
    <p:handoutMasterId r:id="rId13"/>
  </p:handoutMasterIdLst>
  <p:sldIdLst>
    <p:sldId id="276" r:id="rId2"/>
    <p:sldId id="278" r:id="rId3"/>
    <p:sldId id="279" r:id="rId4"/>
    <p:sldId id="280" r:id="rId5"/>
    <p:sldId id="283" r:id="rId6"/>
    <p:sldId id="284" r:id="rId7"/>
    <p:sldId id="285" r:id="rId8"/>
    <p:sldId id="286" r:id="rId9"/>
    <p:sldId id="287" r:id="rId10"/>
    <p:sldId id="288" r:id="rId1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1">
          <p15:clr>
            <a:srgbClr val="A4A3A4"/>
          </p15:clr>
        </p15:guide>
        <p15:guide id="2" orient="horz" pos="1162">
          <p15:clr>
            <a:srgbClr val="A4A3A4"/>
          </p15:clr>
        </p15:guide>
        <p15:guide id="3" orient="horz" pos="2160">
          <p15:clr>
            <a:srgbClr val="A4A3A4"/>
          </p15:clr>
        </p15:guide>
        <p15:guide id="4" orient="horz" pos="2636" userDrawn="1">
          <p15:clr>
            <a:srgbClr val="A4A3A4"/>
          </p15:clr>
        </p15:guide>
        <p15:guide id="5" orient="horz" pos="4066">
          <p15:clr>
            <a:srgbClr val="A4A3A4"/>
          </p15:clr>
        </p15:guide>
        <p15:guide id="6" orient="horz" pos="436">
          <p15:clr>
            <a:srgbClr val="A4A3A4"/>
          </p15:clr>
        </p15:guide>
        <p15:guide id="7" orient="horz" pos="795">
          <p15:clr>
            <a:srgbClr val="A4A3A4"/>
          </p15:clr>
        </p15:guide>
        <p15:guide id="8" pos="126">
          <p15:clr>
            <a:srgbClr val="A4A3A4"/>
          </p15:clr>
        </p15:guide>
        <p15:guide id="9" pos="6114">
          <p15:clr>
            <a:srgbClr val="A4A3A4"/>
          </p15:clr>
        </p15:guide>
        <p15:guide id="10" pos="217">
          <p15:clr>
            <a:srgbClr val="A4A3A4"/>
          </p15:clr>
        </p15:guide>
        <p15:guide id="11" pos="6023">
          <p15:clr>
            <a:srgbClr val="A4A3A4"/>
          </p15:clr>
        </p15:guide>
        <p15:guide id="12" pos="312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5F5F5F"/>
    <a:srgbClr val="FF3399"/>
    <a:srgbClr val="0000FF"/>
    <a:srgbClr val="0052A4"/>
    <a:srgbClr val="FF5050"/>
    <a:srgbClr val="F5F5F5"/>
    <a:srgbClr val="3399FF"/>
    <a:srgbClr val="808080"/>
    <a:srgbClr val="2A91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4645" autoAdjust="0"/>
  </p:normalViewPr>
  <p:slideViewPr>
    <p:cSldViewPr snapToGrid="0">
      <p:cViewPr varScale="1">
        <p:scale>
          <a:sx n="136" d="100"/>
          <a:sy n="136" d="100"/>
        </p:scale>
        <p:origin x="540" y="120"/>
      </p:cViewPr>
      <p:guideLst>
        <p:guide orient="horz" pos="4201"/>
        <p:guide orient="horz" pos="1162"/>
        <p:guide orient="horz" pos="2160"/>
        <p:guide orient="horz" pos="2636"/>
        <p:guide orient="horz" pos="4066"/>
        <p:guide orient="horz" pos="436"/>
        <p:guide orient="horz" pos="795"/>
        <p:guide pos="126"/>
        <p:guide pos="6114"/>
        <p:guide pos="217"/>
        <p:guide pos="6023"/>
        <p:guide pos="3120"/>
      </p:guideLst>
    </p:cSldViewPr>
  </p:slideViewPr>
  <p:outlineViewPr>
    <p:cViewPr>
      <p:scale>
        <a:sx n="33" d="100"/>
        <a:sy n="33" d="100"/>
      </p:scale>
      <p:origin x="0" y="1548"/>
    </p:cViewPr>
  </p:outlineViewPr>
  <p:notesTextViewPr>
    <p:cViewPr>
      <p:scale>
        <a:sx n="1" d="1"/>
        <a:sy n="1" d="1"/>
      </p:scale>
      <p:origin x="0" y="0"/>
    </p:cViewPr>
  </p:notesTextViewPr>
  <p:notesViewPr>
    <p:cSldViewPr snapToGrid="0">
      <p:cViewPr varScale="1">
        <p:scale>
          <a:sx n="104" d="100"/>
          <a:sy n="104" d="100"/>
        </p:scale>
        <p:origin x="-346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2A17398-6722-4AEC-87AE-1810644D0005}" type="datetimeFigureOut">
              <a:rPr kumimoji="1" lang="ja-JP" altLang="en-US" smtClean="0"/>
              <a:t>2023/8/7</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D5181E6-8298-4521-B76D-49FC6115F389}" type="slidenum">
              <a:rPr kumimoji="1" lang="ja-JP" altLang="en-US" smtClean="0"/>
              <a:t>‹#›</a:t>
            </a:fld>
            <a:endParaRPr kumimoji="1" lang="ja-JP" altLang="en-US"/>
          </a:p>
        </p:txBody>
      </p:sp>
    </p:spTree>
    <p:extLst>
      <p:ext uri="{BB962C8B-B14F-4D97-AF65-F5344CB8AC3E}">
        <p14:creationId xmlns:p14="http://schemas.microsoft.com/office/powerpoint/2010/main" val="179005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438EF39-0F1D-4460-8026-0F182680A7FF}" type="datetimeFigureOut">
              <a:rPr kumimoji="1" lang="ja-JP" altLang="en-US" smtClean="0"/>
              <a:t>2023/8/7</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0DEF5D-B433-46D2-AB50-BBBE201BF83A}" type="slidenum">
              <a:rPr kumimoji="1" lang="ja-JP" altLang="en-US" smtClean="0"/>
              <a:t>‹#›</a:t>
            </a:fld>
            <a:endParaRPr kumimoji="1" lang="ja-JP" altLang="en-US"/>
          </a:p>
        </p:txBody>
      </p:sp>
    </p:spTree>
    <p:extLst>
      <p:ext uri="{BB962C8B-B14F-4D97-AF65-F5344CB8AC3E}">
        <p14:creationId xmlns:p14="http://schemas.microsoft.com/office/powerpoint/2010/main" val="13792683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ノート プレースホルダ 2"/>
          <p:cNvSpPr>
            <a:spLocks noGrp="1"/>
          </p:cNvSpPr>
          <p:nvPr>
            <p:ph type="body" idx="1"/>
          </p:nvPr>
        </p:nvSpPr>
        <p:spPr>
          <a:noFill/>
        </p:spPr>
        <p:txBody>
          <a:bodyPr/>
          <a:lstStyle/>
          <a:p>
            <a:pPr eaLnBrk="1" hangingPunct="1">
              <a:spcBef>
                <a:spcPct val="0"/>
              </a:spcBef>
            </a:pPr>
            <a:endParaRPr lang="ja-JP" altLang="en-US">
              <a:ea typeface="ＭＳ Ｐ明朝" charset="-128"/>
            </a:endParaRPr>
          </a:p>
        </p:txBody>
      </p:sp>
      <p:sp>
        <p:nvSpPr>
          <p:cNvPr id="82948" name="スライド番号プレースホルダ 3"/>
          <p:cNvSpPr>
            <a:spLocks noGrp="1"/>
          </p:cNvSpPr>
          <p:nvPr>
            <p:ph type="sldNum" sz="quarter" idx="5"/>
          </p:nvPr>
        </p:nvSpPr>
        <p:spPr>
          <a:noFill/>
        </p:spPr>
        <p:txBody>
          <a:bodyPr/>
          <a:lstStyle>
            <a:lvl1pPr algn="l" defTabSz="912995" eaLnBrk="0" hangingPunct="0">
              <a:spcBef>
                <a:spcPct val="30000"/>
              </a:spcBef>
              <a:defRPr kumimoji="1" sz="1200">
                <a:solidFill>
                  <a:schemeClr val="tx1"/>
                </a:solidFill>
                <a:latin typeface="Calibri" pitchFamily="34" charset="0"/>
                <a:ea typeface="ＭＳ Ｐ明朝" charset="-128"/>
              </a:defRPr>
            </a:lvl1pPr>
            <a:lvl2pPr marL="742298" indent="-286584" algn="l" defTabSz="912995" eaLnBrk="0" hangingPunct="0">
              <a:spcBef>
                <a:spcPct val="30000"/>
              </a:spcBef>
              <a:defRPr kumimoji="1" sz="1200">
                <a:solidFill>
                  <a:schemeClr val="tx1"/>
                </a:solidFill>
                <a:latin typeface="Calibri" pitchFamily="34" charset="0"/>
                <a:ea typeface="ＭＳ Ｐ明朝" charset="-128"/>
              </a:defRPr>
            </a:lvl2pPr>
            <a:lvl3pPr marL="1141635" indent="-228641" algn="l" defTabSz="912995" eaLnBrk="0" hangingPunct="0">
              <a:spcBef>
                <a:spcPct val="30000"/>
              </a:spcBef>
              <a:defRPr kumimoji="1" sz="1200">
                <a:solidFill>
                  <a:schemeClr val="tx1"/>
                </a:solidFill>
                <a:latin typeface="Calibri" pitchFamily="34" charset="0"/>
                <a:ea typeface="ＭＳ Ｐ明朝" charset="-128"/>
              </a:defRPr>
            </a:lvl3pPr>
            <a:lvl4pPr marL="1597349" indent="-228641" algn="l" defTabSz="912995" eaLnBrk="0" hangingPunct="0">
              <a:spcBef>
                <a:spcPct val="30000"/>
              </a:spcBef>
              <a:defRPr kumimoji="1" sz="1200">
                <a:solidFill>
                  <a:schemeClr val="tx1"/>
                </a:solidFill>
                <a:latin typeface="Calibri" pitchFamily="34" charset="0"/>
                <a:ea typeface="ＭＳ Ｐ明朝" charset="-128"/>
              </a:defRPr>
            </a:lvl4pPr>
            <a:lvl5pPr marL="2054629" indent="-228641" algn="l" defTabSz="912995" eaLnBrk="0" hangingPunct="0">
              <a:spcBef>
                <a:spcPct val="30000"/>
              </a:spcBef>
              <a:defRPr kumimoji="1" sz="1200">
                <a:solidFill>
                  <a:schemeClr val="tx1"/>
                </a:solidFill>
                <a:latin typeface="Calibri" pitchFamily="34" charset="0"/>
                <a:ea typeface="ＭＳ Ｐ明朝" charset="-128"/>
              </a:defRPr>
            </a:lvl5pPr>
            <a:lvl6pPr marL="2505646" indent="-228641" defTabSz="912995" eaLnBrk="0" fontAlgn="base" hangingPunct="0">
              <a:spcBef>
                <a:spcPct val="30000"/>
              </a:spcBef>
              <a:spcAft>
                <a:spcPct val="0"/>
              </a:spcAft>
              <a:defRPr kumimoji="1" sz="1200">
                <a:solidFill>
                  <a:schemeClr val="tx1"/>
                </a:solidFill>
                <a:latin typeface="Calibri" pitchFamily="34" charset="0"/>
                <a:ea typeface="ＭＳ Ｐ明朝" charset="-128"/>
              </a:defRPr>
            </a:lvl6pPr>
            <a:lvl7pPr marL="2956663" indent="-228641" defTabSz="912995" eaLnBrk="0" fontAlgn="base" hangingPunct="0">
              <a:spcBef>
                <a:spcPct val="30000"/>
              </a:spcBef>
              <a:spcAft>
                <a:spcPct val="0"/>
              </a:spcAft>
              <a:defRPr kumimoji="1" sz="1200">
                <a:solidFill>
                  <a:schemeClr val="tx1"/>
                </a:solidFill>
                <a:latin typeface="Calibri" pitchFamily="34" charset="0"/>
                <a:ea typeface="ＭＳ Ｐ明朝" charset="-128"/>
              </a:defRPr>
            </a:lvl7pPr>
            <a:lvl8pPr marL="3407679" indent="-228641" defTabSz="912995" eaLnBrk="0" fontAlgn="base" hangingPunct="0">
              <a:spcBef>
                <a:spcPct val="30000"/>
              </a:spcBef>
              <a:spcAft>
                <a:spcPct val="0"/>
              </a:spcAft>
              <a:defRPr kumimoji="1" sz="1200">
                <a:solidFill>
                  <a:schemeClr val="tx1"/>
                </a:solidFill>
                <a:latin typeface="Calibri" pitchFamily="34" charset="0"/>
                <a:ea typeface="ＭＳ Ｐ明朝" charset="-128"/>
              </a:defRPr>
            </a:lvl8pPr>
            <a:lvl9pPr marL="3858695" indent="-228641" defTabSz="912995" eaLnBrk="0" fontAlgn="base" hangingPunct="0">
              <a:spcBef>
                <a:spcPct val="30000"/>
              </a:spcBef>
              <a:spcAft>
                <a:spcPct val="0"/>
              </a:spcAft>
              <a:defRPr kumimoji="1" sz="1200">
                <a:solidFill>
                  <a:schemeClr val="tx1"/>
                </a:solidFill>
                <a:latin typeface="Calibri" pitchFamily="34" charset="0"/>
                <a:ea typeface="ＭＳ Ｐ明朝" charset="-128"/>
              </a:defRPr>
            </a:lvl9pPr>
          </a:lstStyle>
          <a:p>
            <a:pPr algn="r" eaLnBrk="1" hangingPunct="1">
              <a:spcBef>
                <a:spcPct val="0"/>
              </a:spcBef>
            </a:pPr>
            <a:fld id="{A368F0C5-8CBE-459C-9260-9E9F3228CA66}" type="slidenum">
              <a:rPr lang="ja-JP" altLang="en-US">
                <a:ea typeface="ＭＳ Ｐゴシック" charset="-128"/>
              </a:rPr>
              <a:pPr algn="r" eaLnBrk="1" hangingPunct="1">
                <a:spcBef>
                  <a:spcPct val="0"/>
                </a:spcBef>
              </a:pPr>
              <a:t>0</a:t>
            </a:fld>
            <a:endParaRPr lang="en-US" alt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Rectangle 3"/>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Rectangle 3"/>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body" idx="1"/>
          </p:nvPr>
        </p:nvSpPr>
        <p:spPr>
          <a:noFill/>
        </p:spPr>
        <p:txBody>
          <a:bodyPr/>
          <a:lstStyle/>
          <a:p>
            <a:pPr eaLnBrk="1" hangingPunct="1"/>
            <a:endParaRPr lang="ja-JP" altLang="en-US">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8" name="正方形/長方形 7"/>
          <p:cNvSpPr/>
          <p:nvPr userDrawn="1"/>
        </p:nvSpPr>
        <p:spPr>
          <a:xfrm>
            <a:off x="0" y="0"/>
            <a:ext cx="9906000" cy="3429000"/>
          </a:xfrm>
          <a:prstGeom prst="rect">
            <a:avLst/>
          </a:prstGeom>
          <a:solidFill>
            <a:srgbClr val="005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bwMode="white">
          <a:xfrm>
            <a:off x="742950" y="1958976"/>
            <a:ext cx="8420100" cy="1398017"/>
          </a:xfrm>
        </p:spPr>
        <p:txBody>
          <a:bodyPr anchor="b">
            <a:normAutofit/>
          </a:bodyPr>
          <a:lstStyle>
            <a:lvl1pPr algn="ctr">
              <a:defRPr sz="2400">
                <a:solidFill>
                  <a:schemeClr val="bg1"/>
                </a:solidFill>
              </a:defRPr>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3645024"/>
            <a:ext cx="6934200" cy="864096"/>
          </a:xfrm>
        </p:spPr>
        <p:txBody>
          <a:bodyPr>
            <a:normAutofit/>
          </a:bodyPr>
          <a:lstStyle>
            <a:lvl1pPr marL="0" indent="0" algn="ctr">
              <a:buNone/>
              <a:defRPr sz="1200">
                <a:solidFill>
                  <a:srgbClr val="5F5F5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3797300" y="4797153"/>
            <a:ext cx="2311400" cy="365125"/>
          </a:xfrm>
          <a:prstGeom prst="rect">
            <a:avLst/>
          </a:prstGeom>
        </p:spPr>
        <p:txBody>
          <a:bodyPr/>
          <a:lstStyle>
            <a:lvl1pPr algn="ctr">
              <a:defRPr sz="900">
                <a:solidFill>
                  <a:srgbClr val="5F5F5F"/>
                </a:solidFill>
              </a:defRPr>
            </a:lvl1pPr>
          </a:lstStyle>
          <a:p>
            <a:endParaRPr lang="ja-JP" altLang="en-US" dirty="0"/>
          </a:p>
        </p:txBody>
      </p:sp>
      <p:sp>
        <p:nvSpPr>
          <p:cNvPr id="10" name="テキスト プレースホルダー 9"/>
          <p:cNvSpPr>
            <a:spLocks noGrp="1"/>
          </p:cNvSpPr>
          <p:nvPr>
            <p:ph type="body" sz="quarter" idx="11" hasCustomPrompt="1"/>
          </p:nvPr>
        </p:nvSpPr>
        <p:spPr bwMode="white">
          <a:xfrm>
            <a:off x="0" y="7344"/>
            <a:ext cx="6395851" cy="325312"/>
          </a:xfrm>
        </p:spPr>
        <p:txBody>
          <a:bodyPr>
            <a:normAutofit/>
          </a:bodyPr>
          <a:lstStyle>
            <a:lvl1pPr marL="0" indent="0">
              <a:buNone/>
              <a:defRPr sz="1200">
                <a:solidFill>
                  <a:schemeClr val="bg1"/>
                </a:solidFill>
              </a:defRPr>
            </a:lvl1pPr>
          </a:lstStyle>
          <a:p>
            <a:pPr lvl="0"/>
            <a:r>
              <a:rPr kumimoji="1" lang="ja-JP" altLang="en-US" dirty="0"/>
              <a:t>○○○御中</a:t>
            </a:r>
          </a:p>
        </p:txBody>
      </p:sp>
    </p:spTree>
    <p:extLst>
      <p:ext uri="{BB962C8B-B14F-4D97-AF65-F5344CB8AC3E}">
        <p14:creationId xmlns:p14="http://schemas.microsoft.com/office/powerpoint/2010/main" val="227849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9" name="正方形/長方形 8"/>
          <p:cNvSpPr/>
          <p:nvPr userDrawn="1"/>
        </p:nvSpPr>
        <p:spPr>
          <a:xfrm>
            <a:off x="0" y="2"/>
            <a:ext cx="3626853" cy="6857999"/>
          </a:xfrm>
          <a:prstGeom prst="rect">
            <a:avLst/>
          </a:prstGeom>
          <a:solidFill>
            <a:srgbClr val="005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16463" y="116631"/>
            <a:ext cx="3510390" cy="6549007"/>
          </a:xfrm>
        </p:spPr>
        <p:txBody>
          <a:bodyPr anchor="t">
            <a:normAutofit/>
          </a:bodyPr>
          <a:lstStyle>
            <a:lvl1pPr>
              <a:defRPr sz="2400">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a:xfrm>
            <a:off x="3860879" y="116632"/>
            <a:ext cx="5850650" cy="6552728"/>
          </a:xfrm>
        </p:spPr>
        <p:txBody>
          <a:bodyPr>
            <a:normAutofit/>
          </a:bodyPr>
          <a:lstStyle>
            <a:lvl1pPr marL="171450" indent="-171450" algn="just">
              <a:lnSpc>
                <a:spcPct val="140000"/>
              </a:lnSpc>
              <a:spcBef>
                <a:spcPts val="0"/>
              </a:spcBef>
              <a:spcAft>
                <a:spcPts val="1200"/>
              </a:spcAft>
              <a:buClr>
                <a:srgbClr val="0052A4"/>
              </a:buClr>
              <a:buFont typeface="Wingdings" panose="05000000000000000000" pitchFamily="2" charset="2"/>
              <a:buChar char="n"/>
              <a:defRPr sz="1200">
                <a:solidFill>
                  <a:srgbClr val="5F5F5F"/>
                </a:solidFill>
              </a:defRPr>
            </a:lvl1pPr>
            <a:lvl2pPr marL="531450" indent="-171450" algn="just">
              <a:lnSpc>
                <a:spcPct val="140000"/>
              </a:lnSpc>
              <a:spcBef>
                <a:spcPts val="0"/>
              </a:spcBef>
              <a:spcAft>
                <a:spcPts val="1200"/>
              </a:spcAft>
              <a:buClr>
                <a:srgbClr val="0052A4"/>
              </a:buClr>
              <a:buFont typeface="Wingdings" panose="05000000000000000000" pitchFamily="2" charset="2"/>
              <a:buChar char="n"/>
              <a:defRPr sz="1100">
                <a:solidFill>
                  <a:srgbClr val="5F5F5F"/>
                </a:solidFill>
              </a:defRPr>
            </a:lvl2pPr>
            <a:lvl3pPr marL="891450" indent="-171450" algn="just">
              <a:lnSpc>
                <a:spcPct val="140000"/>
              </a:lnSpc>
              <a:spcBef>
                <a:spcPts val="0"/>
              </a:spcBef>
              <a:spcAft>
                <a:spcPts val="1200"/>
              </a:spcAft>
              <a:buClr>
                <a:srgbClr val="0052A4"/>
              </a:buClr>
              <a:buFont typeface="Wingdings" panose="05000000000000000000" pitchFamily="2" charset="2"/>
              <a:buChar char="n"/>
              <a:defRPr sz="1050">
                <a:solidFill>
                  <a:srgbClr val="5F5F5F"/>
                </a:solidFill>
              </a:defRPr>
            </a:lvl3pPr>
            <a:lvl4pPr marL="1251450" indent="-171450" algn="just">
              <a:lnSpc>
                <a:spcPct val="140000"/>
              </a:lnSpc>
              <a:spcBef>
                <a:spcPts val="0"/>
              </a:spcBef>
              <a:spcAft>
                <a:spcPts val="1200"/>
              </a:spcAft>
              <a:buClr>
                <a:srgbClr val="0052A4"/>
              </a:buClr>
              <a:buFont typeface="Wingdings" panose="05000000000000000000" pitchFamily="2" charset="2"/>
              <a:buChar char="n"/>
              <a:defRPr sz="1000">
                <a:solidFill>
                  <a:srgbClr val="5F5F5F"/>
                </a:solidFill>
              </a:defRPr>
            </a:lvl4pPr>
            <a:lvl5pPr marL="1611450" indent="-171450" algn="just">
              <a:lnSpc>
                <a:spcPct val="140000"/>
              </a:lnSpc>
              <a:spcBef>
                <a:spcPts val="0"/>
              </a:spcBef>
              <a:spcAft>
                <a:spcPts val="1200"/>
              </a:spcAft>
              <a:buClr>
                <a:srgbClr val="0052A4"/>
              </a:buClr>
              <a:buFont typeface="Wingdings" panose="05000000000000000000" pitchFamily="2" charset="2"/>
              <a:buChar char="n"/>
              <a:defRPr sz="1000">
                <a:solidFill>
                  <a:srgbClr val="5F5F5F"/>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8" name="テキスト ボックス 7"/>
          <p:cNvSpPr txBox="1"/>
          <p:nvPr userDrawn="1"/>
        </p:nvSpPr>
        <p:spPr>
          <a:xfrm>
            <a:off x="4774906" y="6657945"/>
            <a:ext cx="356188" cy="215444"/>
          </a:xfrm>
          <a:prstGeom prst="rect">
            <a:avLst/>
          </a:prstGeom>
          <a:noFill/>
        </p:spPr>
        <p:txBody>
          <a:bodyPr wrap="none" rtlCol="0">
            <a:spAutoFit/>
          </a:bodyPr>
          <a:lstStyle/>
          <a:p>
            <a:pPr algn="ctr"/>
            <a:fld id="{D71DAEFE-9F94-4651-9E92-1A69F64E028D}" type="slidenum">
              <a:rPr kumimoji="1" lang="ja-JP" altLang="en-US" sz="800" smtClean="0"/>
              <a:pPr algn="ctr"/>
              <a:t>‹#›</a:t>
            </a:fld>
            <a:endParaRPr kumimoji="1" lang="ja-JP" altLang="en-US" sz="800" dirty="0"/>
          </a:p>
        </p:txBody>
      </p:sp>
    </p:spTree>
    <p:extLst>
      <p:ext uri="{BB962C8B-B14F-4D97-AF65-F5344CB8AC3E}">
        <p14:creationId xmlns:p14="http://schemas.microsoft.com/office/powerpoint/2010/main" val="347093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右下ロゴ配置）">
    <p:spTree>
      <p:nvGrpSpPr>
        <p:cNvPr id="1" name=""/>
        <p:cNvGrpSpPr/>
        <p:nvPr/>
      </p:nvGrpSpPr>
      <p:grpSpPr>
        <a:xfrm>
          <a:off x="0" y="0"/>
          <a:ext cx="0" cy="0"/>
          <a:chOff x="0" y="0"/>
          <a:chExt cx="0" cy="0"/>
        </a:xfrm>
      </p:grpSpPr>
      <p:sp>
        <p:nvSpPr>
          <p:cNvPr id="2" name="タイトル 1"/>
          <p:cNvSpPr>
            <a:spLocks noGrp="1"/>
          </p:cNvSpPr>
          <p:nvPr>
            <p:ph type="title"/>
          </p:nvPr>
        </p:nvSpPr>
        <p:spPr>
          <a:xfrm>
            <a:off x="194472" y="0"/>
            <a:ext cx="9517057" cy="582614"/>
          </a:xfrm>
        </p:spPr>
        <p:txBody>
          <a:bodyPr>
            <a:normAutofit/>
          </a:bodyPr>
          <a:lstStyle>
            <a:lvl1pPr>
              <a:defRPr sz="2400"/>
            </a:lvl1pPr>
          </a:lstStyle>
          <a:p>
            <a:r>
              <a:rPr kumimoji="1" lang="ja-JP" altLang="en-US"/>
              <a:t>マスター タイトルの書式設定</a:t>
            </a:r>
            <a:endParaRPr kumimoji="1" lang="ja-JP" altLang="en-US" dirty="0"/>
          </a:p>
        </p:txBody>
      </p:sp>
      <p:sp>
        <p:nvSpPr>
          <p:cNvPr id="9" name="正方形/長方形 8"/>
          <p:cNvSpPr/>
          <p:nvPr userDrawn="1"/>
        </p:nvSpPr>
        <p:spPr>
          <a:xfrm>
            <a:off x="0" y="2"/>
            <a:ext cx="194471" cy="582613"/>
          </a:xfrm>
          <a:prstGeom prst="rect">
            <a:avLst/>
          </a:prstGeom>
          <a:solidFill>
            <a:srgbClr val="005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userDrawn="1"/>
        </p:nvSpPr>
        <p:spPr>
          <a:xfrm>
            <a:off x="4774906" y="6657945"/>
            <a:ext cx="356188" cy="215444"/>
          </a:xfrm>
          <a:prstGeom prst="rect">
            <a:avLst/>
          </a:prstGeom>
          <a:noFill/>
        </p:spPr>
        <p:txBody>
          <a:bodyPr wrap="none" rtlCol="0">
            <a:spAutoFit/>
          </a:bodyPr>
          <a:lstStyle/>
          <a:p>
            <a:pPr algn="ctr"/>
            <a:fld id="{D71DAEFE-9F94-4651-9E92-1A69F64E028D}" type="slidenum">
              <a:rPr kumimoji="1" lang="ja-JP" altLang="en-US" sz="800" smtClean="0"/>
              <a:pPr algn="ctr"/>
              <a:t>‹#›</a:t>
            </a:fld>
            <a:endParaRPr kumimoji="1" lang="ja-JP" altLang="en-US" sz="800" dirty="0"/>
          </a:p>
        </p:txBody>
      </p:sp>
    </p:spTree>
    <p:extLst>
      <p:ext uri="{BB962C8B-B14F-4D97-AF65-F5344CB8AC3E}">
        <p14:creationId xmlns:p14="http://schemas.microsoft.com/office/powerpoint/2010/main" val="3624418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4（写真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4365105"/>
            <a:ext cx="8970997" cy="1403871"/>
          </a:xfrm>
        </p:spPr>
        <p:txBody>
          <a:bodyPr anchor="t">
            <a:normAutofit/>
          </a:bodyPr>
          <a:lstStyle>
            <a:lvl1pPr algn="l">
              <a:defRPr sz="2400" b="0" cap="none" baseline="0">
                <a:solidFill>
                  <a:srgbClr val="0052A4"/>
                </a:solidFill>
              </a:defRPr>
            </a:lvl1pPr>
          </a:lstStyle>
          <a:p>
            <a:r>
              <a:rPr kumimoji="1" lang="ja-JP" altLang="en-US"/>
              <a:t>マスター タイトルの書式設定</a:t>
            </a:r>
            <a:endParaRPr kumimoji="1" lang="ja-JP" altLang="en-US" dirty="0"/>
          </a:p>
        </p:txBody>
      </p:sp>
      <p:sp>
        <p:nvSpPr>
          <p:cNvPr id="3" name="テキスト プレースホルダー 2"/>
          <p:cNvSpPr>
            <a:spLocks noGrp="1"/>
          </p:cNvSpPr>
          <p:nvPr>
            <p:ph type="body" idx="1"/>
          </p:nvPr>
        </p:nvSpPr>
        <p:spPr bwMode="black">
          <a:xfrm>
            <a:off x="506506" y="2906714"/>
            <a:ext cx="8970997" cy="1458391"/>
          </a:xfrm>
        </p:spPr>
        <p:txBody>
          <a:bodyPr anchor="b">
            <a:normAutofit/>
          </a:bodyPr>
          <a:lstStyle>
            <a:lvl1pPr marL="0" indent="0">
              <a:buNone/>
              <a:defRPr sz="1200">
                <a:solidFill>
                  <a:srgbClr val="5F5F5F"/>
                </a:solidFill>
                <a:latin typeface="+mj-ea"/>
                <a:ea typeface="+mj-e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8" name="正方形/長方形 7"/>
          <p:cNvSpPr/>
          <p:nvPr userDrawn="1"/>
        </p:nvSpPr>
        <p:spPr bwMode="black">
          <a:xfrm>
            <a:off x="0" y="4077073"/>
            <a:ext cx="350489" cy="853063"/>
          </a:xfrm>
          <a:prstGeom prst="rect">
            <a:avLst/>
          </a:prstGeom>
          <a:solidFill>
            <a:srgbClr val="005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userDrawn="1"/>
        </p:nvSpPr>
        <p:spPr>
          <a:xfrm>
            <a:off x="4774906" y="6657945"/>
            <a:ext cx="356188" cy="215444"/>
          </a:xfrm>
          <a:prstGeom prst="rect">
            <a:avLst/>
          </a:prstGeom>
          <a:noFill/>
        </p:spPr>
        <p:txBody>
          <a:bodyPr wrap="none" rtlCol="0">
            <a:spAutoFit/>
          </a:bodyPr>
          <a:lstStyle/>
          <a:p>
            <a:pPr algn="ctr"/>
            <a:fld id="{D71DAEFE-9F94-4651-9E92-1A69F64E028D}" type="slidenum">
              <a:rPr kumimoji="1" lang="ja-JP" altLang="en-US" sz="800" smtClean="0"/>
              <a:pPr algn="ctr"/>
              <a:t>‹#›</a:t>
            </a:fld>
            <a:endParaRPr kumimoji="1" lang="ja-JP" altLang="en-US" sz="800" dirty="0"/>
          </a:p>
        </p:txBody>
      </p:sp>
    </p:spTree>
    <p:extLst>
      <p:ext uri="{BB962C8B-B14F-4D97-AF65-F5344CB8AC3E}">
        <p14:creationId xmlns:p14="http://schemas.microsoft.com/office/powerpoint/2010/main" val="264363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最後">
    <p:spTree>
      <p:nvGrpSpPr>
        <p:cNvPr id="1" name=""/>
        <p:cNvGrpSpPr/>
        <p:nvPr/>
      </p:nvGrpSpPr>
      <p:grpSpPr>
        <a:xfrm>
          <a:off x="0" y="0"/>
          <a:ext cx="0" cy="0"/>
          <a:chOff x="0" y="0"/>
          <a:chExt cx="0" cy="0"/>
        </a:xfrm>
      </p:grpSpPr>
      <p:sp>
        <p:nvSpPr>
          <p:cNvPr id="17" name="テキスト プレースホルダー 16"/>
          <p:cNvSpPr>
            <a:spLocks noGrp="1"/>
          </p:cNvSpPr>
          <p:nvPr>
            <p:ph type="body" sz="quarter" idx="10"/>
          </p:nvPr>
        </p:nvSpPr>
        <p:spPr>
          <a:xfrm>
            <a:off x="155575" y="4293096"/>
            <a:ext cx="9594850" cy="1611312"/>
          </a:xfrm>
        </p:spPr>
        <p:txBody>
          <a:bodyPr>
            <a:normAutofit/>
          </a:bodyPr>
          <a:lstStyle>
            <a:lvl1pPr marL="0" indent="0" algn="ctr">
              <a:buNone/>
              <a:defRPr sz="800"/>
            </a:lvl1pPr>
            <a:lvl2pPr marL="562950" indent="0">
              <a:buNone/>
              <a:defRPr/>
            </a:lvl2pPr>
            <a:lvl3pPr marL="963000" indent="0">
              <a:buNone/>
              <a:defRPr/>
            </a:lvl3pPr>
            <a:lvl4pPr marL="1420200" indent="0">
              <a:buNone/>
              <a:defRPr/>
            </a:lvl4pPr>
            <a:lvl5pPr marL="1877400" indent="0">
              <a:buNone/>
              <a:defRPr/>
            </a:lvl5pPr>
          </a:lstStyle>
          <a:p>
            <a:pPr lvl="0"/>
            <a:r>
              <a:rPr kumimoji="1" lang="ja-JP" altLang="en-US"/>
              <a:t>マスター テキストの書式設定</a:t>
            </a:r>
          </a:p>
        </p:txBody>
      </p:sp>
    </p:spTree>
    <p:extLst>
      <p:ext uri="{BB962C8B-B14F-4D97-AF65-F5344CB8AC3E}">
        <p14:creationId xmlns:p14="http://schemas.microsoft.com/office/powerpoint/2010/main" val="26379082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94472" y="0"/>
            <a:ext cx="9517057" cy="5832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194472" y="764704"/>
            <a:ext cx="9517057" cy="590465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338709033"/>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9" r:id="rId3"/>
    <p:sldLayoutId id="2147483670" r:id="rId4"/>
    <p:sldLayoutId id="2147483662" r:id="rId5"/>
  </p:sldLayoutIdLst>
  <p:hf sldNum="0" hdr="0" ftr="0" dt="0"/>
  <p:txStyles>
    <p:titleStyle>
      <a:lvl1pPr algn="l" defTabSz="914400" rtl="0" eaLnBrk="1" latinLnBrk="0" hangingPunct="1">
        <a:spcBef>
          <a:spcPct val="0"/>
        </a:spcBef>
        <a:buNone/>
        <a:defRPr kumimoji="1" sz="2400" kern="1200">
          <a:solidFill>
            <a:schemeClr val="tx1">
              <a:lumMod val="75000"/>
            </a:schemeClr>
          </a:solidFill>
          <a:latin typeface="+mj-lt"/>
          <a:ea typeface="+mj-ea"/>
          <a:cs typeface="+mj-cs"/>
        </a:defRPr>
      </a:lvl1pPr>
    </p:titleStyle>
    <p:bodyStyle>
      <a:lvl1pPr marL="0" indent="-180000" algn="l" defTabSz="914400" rtl="0" eaLnBrk="1" latinLnBrk="0" hangingPunct="1">
        <a:lnSpc>
          <a:spcPct val="120000"/>
        </a:lnSpc>
        <a:spcBef>
          <a:spcPts val="0"/>
        </a:spcBef>
        <a:spcAft>
          <a:spcPts val="600"/>
        </a:spcAft>
        <a:buClr>
          <a:srgbClr val="0052A4"/>
        </a:buClr>
        <a:buFont typeface="Wingdings" panose="05000000000000000000" pitchFamily="2" charset="2"/>
        <a:buChar char="n"/>
        <a:defRPr kumimoji="1" sz="1200" kern="1200">
          <a:solidFill>
            <a:srgbClr val="5F5F5F"/>
          </a:solidFill>
          <a:latin typeface="+mn-lt"/>
          <a:ea typeface="+mn-ea"/>
          <a:cs typeface="+mn-cs"/>
        </a:defRPr>
      </a:lvl1pPr>
      <a:lvl2pPr marL="742950" indent="-180000" algn="l" defTabSz="914400" rtl="0" eaLnBrk="1" latinLnBrk="0" hangingPunct="1">
        <a:lnSpc>
          <a:spcPct val="120000"/>
        </a:lnSpc>
        <a:spcBef>
          <a:spcPts val="0"/>
        </a:spcBef>
        <a:spcAft>
          <a:spcPts val="600"/>
        </a:spcAft>
        <a:buClr>
          <a:srgbClr val="0052A4"/>
        </a:buClr>
        <a:buFont typeface="Wingdings" panose="05000000000000000000" pitchFamily="2" charset="2"/>
        <a:buChar char="n"/>
        <a:defRPr kumimoji="1" sz="1100" kern="1200">
          <a:solidFill>
            <a:srgbClr val="5F5F5F"/>
          </a:solidFill>
          <a:latin typeface="+mn-lt"/>
          <a:ea typeface="+mn-ea"/>
          <a:cs typeface="+mn-cs"/>
        </a:defRPr>
      </a:lvl2pPr>
      <a:lvl3pPr marL="1143000" indent="-180000" algn="l" defTabSz="914400" rtl="0" eaLnBrk="1" latinLnBrk="0" hangingPunct="1">
        <a:lnSpc>
          <a:spcPct val="120000"/>
        </a:lnSpc>
        <a:spcBef>
          <a:spcPts val="0"/>
        </a:spcBef>
        <a:spcAft>
          <a:spcPts val="600"/>
        </a:spcAft>
        <a:buClr>
          <a:srgbClr val="0052A4"/>
        </a:buClr>
        <a:buFont typeface="Wingdings" panose="05000000000000000000" pitchFamily="2" charset="2"/>
        <a:buChar char="n"/>
        <a:defRPr kumimoji="1" sz="1100" kern="1200">
          <a:solidFill>
            <a:srgbClr val="5F5F5F"/>
          </a:solidFill>
          <a:latin typeface="+mn-lt"/>
          <a:ea typeface="+mn-ea"/>
          <a:cs typeface="+mn-cs"/>
        </a:defRPr>
      </a:lvl3pPr>
      <a:lvl4pPr marL="1600200" indent="-180000" algn="l" defTabSz="914400" rtl="0" eaLnBrk="1" latinLnBrk="0" hangingPunct="1">
        <a:lnSpc>
          <a:spcPct val="120000"/>
        </a:lnSpc>
        <a:spcBef>
          <a:spcPts val="0"/>
        </a:spcBef>
        <a:spcAft>
          <a:spcPts val="600"/>
        </a:spcAft>
        <a:buClr>
          <a:srgbClr val="0052A4"/>
        </a:buClr>
        <a:buFont typeface="Wingdings" panose="05000000000000000000" pitchFamily="2" charset="2"/>
        <a:buChar char="n"/>
        <a:defRPr kumimoji="1" sz="1050" kern="1200">
          <a:solidFill>
            <a:srgbClr val="5F5F5F"/>
          </a:solidFill>
          <a:latin typeface="+mn-lt"/>
          <a:ea typeface="+mn-ea"/>
          <a:cs typeface="+mn-cs"/>
        </a:defRPr>
      </a:lvl4pPr>
      <a:lvl5pPr marL="2057400" indent="-180000" algn="l" defTabSz="914400" rtl="0" eaLnBrk="1" latinLnBrk="0" hangingPunct="1">
        <a:lnSpc>
          <a:spcPct val="120000"/>
        </a:lnSpc>
        <a:spcBef>
          <a:spcPts val="0"/>
        </a:spcBef>
        <a:spcAft>
          <a:spcPts val="600"/>
        </a:spcAft>
        <a:buClr>
          <a:srgbClr val="0052A4"/>
        </a:buClr>
        <a:buFont typeface="Wingdings" panose="05000000000000000000" pitchFamily="2" charset="2"/>
        <a:buChar char="n"/>
        <a:defRPr kumimoji="1" sz="1050" kern="1200">
          <a:solidFill>
            <a:srgbClr val="5F5F5F"/>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9.emf"/><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emf"/><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ctrTitle"/>
          </p:nvPr>
        </p:nvSpPr>
        <p:spPr>
          <a:noFill/>
        </p:spPr>
        <p:txBody>
          <a:bodyPr/>
          <a:lstStyle/>
          <a:p>
            <a:r>
              <a:rPr lang="ja-JP" altLang="en-US" dirty="0"/>
              <a:t>スマートフォン・携帯電話・</a:t>
            </a:r>
            <a:r>
              <a:rPr lang="en-US" altLang="ja-JP" dirty="0"/>
              <a:t>PHS</a:t>
            </a:r>
            <a:r>
              <a:rPr lang="ja-JP" altLang="en-US" dirty="0"/>
              <a:t>の</a:t>
            </a:r>
            <a:br>
              <a:rPr lang="en-US" altLang="ja-JP" sz="2400" dirty="0"/>
            </a:br>
            <a:r>
              <a:rPr lang="ja-JP" altLang="en-US" sz="2400" dirty="0"/>
              <a:t>リサイクルに関する調査</a:t>
            </a:r>
            <a:br>
              <a:rPr lang="ja-JP" altLang="en-US" sz="2400" dirty="0"/>
            </a:br>
            <a:r>
              <a:rPr lang="ja-JP" altLang="en-US" sz="2400" dirty="0"/>
              <a:t>結果報告書</a:t>
            </a:r>
          </a:p>
        </p:txBody>
      </p:sp>
      <p:sp>
        <p:nvSpPr>
          <p:cNvPr id="2" name="サブタイトル 1"/>
          <p:cNvSpPr>
            <a:spLocks noGrp="1"/>
          </p:cNvSpPr>
          <p:nvPr>
            <p:ph type="subTitle" idx="1"/>
          </p:nvPr>
        </p:nvSpPr>
        <p:spPr/>
        <p:txBody>
          <a:bodyPr/>
          <a:lstStyle/>
          <a:p>
            <a:r>
              <a:rPr lang="en-US" altLang="ja-JP" dirty="0"/>
              <a:t>2022</a:t>
            </a:r>
            <a:r>
              <a:rPr lang="ja-JP" altLang="en-US" dirty="0"/>
              <a:t>年</a:t>
            </a:r>
            <a:r>
              <a:rPr lang="en-US" altLang="ja-JP" dirty="0"/>
              <a:t>6</a:t>
            </a:r>
            <a:r>
              <a:rPr lang="ja-JP" altLang="en-US" dirty="0"/>
              <a:t>月</a:t>
            </a:r>
          </a:p>
          <a:p>
            <a:endParaRPr kumimoji="1" lang="ja-JP" altLang="en-US" dirty="0"/>
          </a:p>
        </p:txBody>
      </p:sp>
      <p:sp>
        <p:nvSpPr>
          <p:cNvPr id="3" name="テキスト プレースホルダー 2"/>
          <p:cNvSpPr>
            <a:spLocks noGrp="1"/>
          </p:cNvSpPr>
          <p:nvPr>
            <p:ph type="body" sz="quarter" idx="11"/>
          </p:nvPr>
        </p:nvSpPr>
        <p:spPr/>
        <p:txBody>
          <a:bodyPr>
            <a:normAutofit fontScale="85000" lnSpcReduction="20000"/>
          </a:bodyPr>
          <a:lstStyle/>
          <a:p>
            <a:r>
              <a:rPr lang="zh-TW" altLang="en-US" dirty="0"/>
              <a:t>一般社団法人 電気通信事業者協会　御中</a:t>
            </a:r>
          </a:p>
          <a:p>
            <a:endParaRPr kumimoji="1" lang="ja-JP" altLang="en-US" dirty="0"/>
          </a:p>
        </p:txBody>
      </p:sp>
    </p:spTree>
    <p:extLst>
      <p:ext uri="{BB962C8B-B14F-4D97-AF65-F5344CB8AC3E}">
        <p14:creationId xmlns:p14="http://schemas.microsoft.com/office/powerpoint/2010/main" val="628967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B6524FC-694D-4D72-BE74-418F6C6A7022}"/>
              </a:ext>
            </a:extLst>
          </p:cNvPr>
          <p:cNvPicPr/>
          <p:nvPr/>
        </p:nvPicPr>
        <p:blipFill>
          <a:blip r:embed="rId3"/>
          <a:stretch>
            <a:fillRect/>
          </a:stretch>
        </p:blipFill>
        <p:spPr>
          <a:xfrm>
            <a:off x="333375" y="2132013"/>
            <a:ext cx="9239250" cy="4413250"/>
          </a:xfrm>
          <a:prstGeom prst="rect">
            <a:avLst/>
          </a:prstGeom>
        </p:spPr>
      </p:pic>
      <p:sp>
        <p:nvSpPr>
          <p:cNvPr id="19459" name="Rectangle 3"/>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a:solidFill>
                  <a:srgbClr val="565656"/>
                </a:solidFill>
                <a:latin typeface="HGP創英角ｺﾞｼｯｸUB" pitchFamily="50" charset="-128"/>
                <a:ea typeface="HGP創英角ｺﾞｼｯｸUB" pitchFamily="50" charset="-128"/>
              </a:rPr>
              <a:t>今以上に回収されるようにするための施策</a:t>
            </a:r>
          </a:p>
        </p:txBody>
      </p:sp>
      <p:sp>
        <p:nvSpPr>
          <p:cNvPr id="117764" name="Text Box 4"/>
          <p:cNvSpPr txBox="1">
            <a:spLocks noChangeArrowheads="1"/>
          </p:cNvSpPr>
          <p:nvPr/>
        </p:nvSpPr>
        <p:spPr bwMode="auto">
          <a:xfrm>
            <a:off x="237331" y="538164"/>
            <a:ext cx="9472613"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今以上に回収されるようにするための施策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Q24</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9462" name="Text Box 6"/>
          <p:cNvSpPr txBox="1">
            <a:spLocks noChangeArrowheads="1"/>
          </p:cNvSpPr>
          <p:nvPr/>
        </p:nvSpPr>
        <p:spPr bwMode="auto">
          <a:xfrm>
            <a:off x="258762" y="1844675"/>
            <a:ext cx="8628063"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スマートフォン</a:t>
            </a:r>
            <a:r>
              <a:rPr lang="ja-JP" altLang="en-US" sz="700" dirty="0">
                <a:latin typeface="HGP創英角ｺﾞｼｯｸUB" pitchFamily="50" charset="-128"/>
                <a:ea typeface="HGP創英角ｺﾞｼｯｸUB" pitchFamily="50" charset="-128"/>
              </a:rPr>
              <a:t>・</a:t>
            </a:r>
            <a:r>
              <a:rPr lang="ja-JP" altLang="ja-JP" sz="700" dirty="0">
                <a:latin typeface="HGP創英角ｺﾞｼｯｸUB" pitchFamily="50" charset="-128"/>
                <a:ea typeface="HGP創英角ｺﾞｼｯｸUB" pitchFamily="50" charset="-128"/>
              </a:rPr>
              <a:t>携帯電話・PHSが今以上に回収されるようにするためにどうしたら良いと思いますか。以下の項目について、あなたのお気持ちにもっとも近いものをそれぞれひとつずつお答えください。【単一回答】</a:t>
            </a:r>
          </a:p>
        </p:txBody>
      </p:sp>
      <p:sp>
        <p:nvSpPr>
          <p:cNvPr id="7" name="Text Box 5">
            <a:extLst>
              <a:ext uri="{FF2B5EF4-FFF2-40B4-BE49-F238E27FC236}">
                <a16:creationId xmlns:a16="http://schemas.microsoft.com/office/drawing/2014/main" id="{4306B600-645D-4E0F-B509-E64C88506B20}"/>
              </a:ext>
            </a:extLst>
          </p:cNvPr>
          <p:cNvSpPr txBox="1">
            <a:spLocks noChangeArrowheads="1"/>
          </p:cNvSpPr>
          <p:nvPr/>
        </p:nvSpPr>
        <p:spPr bwMode="auto">
          <a:xfrm>
            <a:off x="257969" y="839450"/>
            <a:ext cx="9250760" cy="803297"/>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今以上に回収されるようにするためには</a:t>
            </a:r>
            <a:r>
              <a:rPr lang="ja-JP" altLang="en-US" sz="1100" dirty="0">
                <a:latin typeface="HGP創英角ｺﾞｼｯｸUB" pitchFamily="50" charset="-128"/>
                <a:ea typeface="HGP創英角ｺﾞｼｯｸUB" pitchFamily="50" charset="-128"/>
              </a:rPr>
              <a:t>、</a:t>
            </a:r>
            <a:r>
              <a:rPr lang="ja-JP" altLang="en-US" sz="1100" dirty="0">
                <a:solidFill>
                  <a:srgbClr val="FF0000"/>
                </a:solidFill>
                <a:latin typeface="HGP創英角ｺﾞｼｯｸUB" pitchFamily="50" charset="-128"/>
                <a:ea typeface="HGP創英角ｺﾞｼｯｸUB" pitchFamily="50" charset="-128"/>
              </a:rPr>
              <a:t>「携帯端末のデータを完全に消去できるようにする」が最も高く、</a:t>
            </a:r>
            <a:r>
              <a:rPr lang="en-US" altLang="ja-JP" sz="1100" dirty="0">
                <a:solidFill>
                  <a:srgbClr val="FF0000"/>
                </a:solidFill>
                <a:latin typeface="HGP創英角ｺﾞｼｯｸUB" pitchFamily="50" charset="-128"/>
                <a:ea typeface="HGP創英角ｺﾞｼｯｸUB" pitchFamily="50" charset="-128"/>
              </a:rPr>
              <a:t>36%</a:t>
            </a:r>
            <a:r>
              <a:rPr lang="ja-JP" altLang="en-US" sz="1100" dirty="0" err="1">
                <a:solidFill>
                  <a:schemeClr val="accent2"/>
                </a:solidFill>
                <a:latin typeface="HGP創英角ｺﾞｼｯｸUB" pitchFamily="50" charset="-128"/>
                <a:ea typeface="HGP創英角ｺﾞｼｯｸUB" pitchFamily="50" charset="-128"/>
              </a:rPr>
              <a:t>。</a:t>
            </a:r>
            <a:r>
              <a:rPr lang="ja-JP" altLang="en-US" sz="1100" dirty="0">
                <a:solidFill>
                  <a:srgbClr val="000066"/>
                </a:solidFill>
                <a:latin typeface="HGP創英角ｺﾞｼｯｸUB" pitchFamily="50" charset="-128"/>
                <a:ea typeface="HGP創英角ｺﾞｼｯｸUB" pitchFamily="50" charset="-128"/>
              </a:rPr>
              <a:t>次いで</a:t>
            </a:r>
            <a:r>
              <a:rPr lang="ja-JP" altLang="en-US" sz="1100" dirty="0">
                <a:solidFill>
                  <a:srgbClr val="FF0000"/>
                </a:solidFill>
                <a:latin typeface="HGP創英角ｺﾞｼｯｸUB" pitchFamily="50" charset="-128"/>
                <a:ea typeface="HGP創英角ｺﾞｼｯｸUB" pitchFamily="50" charset="-128"/>
              </a:rPr>
              <a:t>「携帯端末に保存したすべてのデータを新しい機種に簡便に移せるようにする」 、「回収に協力した人にノベルティ／景品などを渡す」「回収場所がどこかわかるようにする」等が続く。</a:t>
            </a:r>
            <a:endParaRPr lang="en-US" altLang="ja-JP" sz="1100" dirty="0">
              <a:solidFill>
                <a:srgbClr val="FF0000"/>
              </a:solidFill>
              <a:latin typeface="HGP創英角ｺﾞｼｯｸUB" pitchFamily="50" charset="-128"/>
              <a:ea typeface="HGP創英角ｺﾞｼｯｸUB" pitchFamily="50" charset="-128"/>
            </a:endParaRPr>
          </a:p>
          <a:p>
            <a:pPr eaLnBrk="1" hangingPunct="1">
              <a:spcBef>
                <a:spcPct val="2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女性では「データの完全消去」や「データの簡便な移行」、「回収場所がどこかわかるようにする」「回収場所を増やす」が男性に比べ高い。</a:t>
            </a:r>
            <a:br>
              <a:rPr lang="en-US" altLang="ja-JP" sz="1100" dirty="0">
                <a:solidFill>
                  <a:srgbClr val="000066"/>
                </a:solidFill>
                <a:latin typeface="HGP創英角ｺﾞｼｯｸUB" pitchFamily="50" charset="-128"/>
                <a:ea typeface="HGP創英角ｺﾞｼｯｸUB" pitchFamily="50" charset="-128"/>
              </a:rPr>
            </a:br>
            <a:r>
              <a:rPr lang="ja-JP" altLang="en-US" sz="1100" dirty="0">
                <a:solidFill>
                  <a:srgbClr val="000066"/>
                </a:solidFill>
                <a:latin typeface="HGP創英角ｺﾞｼｯｸUB" pitchFamily="50" charset="-128"/>
                <a:ea typeface="HGP創英角ｺﾞｼｯｸUB" pitchFamily="50" charset="-128"/>
              </a:rPr>
              <a:t>また、</a:t>
            </a:r>
            <a:r>
              <a:rPr lang="en-US" altLang="ja-JP" sz="1100" dirty="0">
                <a:solidFill>
                  <a:srgbClr val="000066"/>
                </a:solidFill>
                <a:latin typeface="HGP創英角ｺﾞｼｯｸUB" pitchFamily="50" charset="-128"/>
                <a:ea typeface="HGP創英角ｺﾞｼｯｸUB" pitchFamily="50" charset="-128"/>
              </a:rPr>
              <a:t>10</a:t>
            </a:r>
            <a:r>
              <a:rPr lang="ja-JP" altLang="en-US" sz="1100" dirty="0">
                <a:solidFill>
                  <a:srgbClr val="000066"/>
                </a:solidFill>
                <a:latin typeface="HGP創英角ｺﾞｼｯｸUB" pitchFamily="50" charset="-128"/>
                <a:ea typeface="HGP創英角ｺﾞｼｯｸUB" pitchFamily="50" charset="-128"/>
              </a:rPr>
              <a:t>代では全体と比較して「携帯端末はリサイクル品であることをもっと周知する」「回収場所を増やす」のスコアが高め。</a:t>
            </a:r>
          </a:p>
        </p:txBody>
      </p:sp>
      <p:sp>
        <p:nvSpPr>
          <p:cNvPr id="8" name="正方形/長方形 7">
            <a:extLst>
              <a:ext uri="{FF2B5EF4-FFF2-40B4-BE49-F238E27FC236}">
                <a16:creationId xmlns:a16="http://schemas.microsoft.com/office/drawing/2014/main" id="{3E696699-9756-45CD-8083-CECDBB526590}"/>
              </a:ext>
            </a:extLst>
          </p:cNvPr>
          <p:cNvSpPr/>
          <p:nvPr/>
        </p:nvSpPr>
        <p:spPr>
          <a:xfrm>
            <a:off x="2468178" y="5564686"/>
            <a:ext cx="1756750" cy="1152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9" name="正方形/長方形 8">
            <a:extLst>
              <a:ext uri="{FF2B5EF4-FFF2-40B4-BE49-F238E27FC236}">
                <a16:creationId xmlns:a16="http://schemas.microsoft.com/office/drawing/2014/main" id="{DC57F3D6-8DC3-45BD-A54D-58792CD0A420}"/>
              </a:ext>
            </a:extLst>
          </p:cNvPr>
          <p:cNvSpPr/>
          <p:nvPr/>
        </p:nvSpPr>
        <p:spPr>
          <a:xfrm>
            <a:off x="5095043" y="5567862"/>
            <a:ext cx="1739356" cy="11209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10" name="正方形/長方形 9">
            <a:extLst>
              <a:ext uri="{FF2B5EF4-FFF2-40B4-BE49-F238E27FC236}">
                <a16:creationId xmlns:a16="http://schemas.microsoft.com/office/drawing/2014/main" id="{2D50EA2C-B980-48FD-A9B0-623BF20FA394}"/>
              </a:ext>
            </a:extLst>
          </p:cNvPr>
          <p:cNvSpPr/>
          <p:nvPr/>
        </p:nvSpPr>
        <p:spPr>
          <a:xfrm>
            <a:off x="5964721" y="5693308"/>
            <a:ext cx="1739356" cy="11209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269120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0931BB0-3BDE-4128-846F-A7E5B5688F9F}"/>
              </a:ext>
            </a:extLst>
          </p:cNvPr>
          <p:cNvPicPr/>
          <p:nvPr/>
        </p:nvPicPr>
        <p:blipFill>
          <a:blip r:embed="rId3"/>
          <a:stretch>
            <a:fillRect/>
          </a:stretch>
        </p:blipFill>
        <p:spPr>
          <a:xfrm>
            <a:off x="2121464" y="3636808"/>
            <a:ext cx="6429375" cy="1905000"/>
          </a:xfrm>
          <a:prstGeom prst="rect">
            <a:avLst/>
          </a:prstGeom>
        </p:spPr>
      </p:pic>
      <p:sp>
        <p:nvSpPr>
          <p:cNvPr id="9219" name="Text Box 7"/>
          <p:cNvSpPr txBox="1">
            <a:spLocks noChangeArrowheads="1"/>
          </p:cNvSpPr>
          <p:nvPr/>
        </p:nvSpPr>
        <p:spPr bwMode="auto">
          <a:xfrm>
            <a:off x="455746" y="706438"/>
            <a:ext cx="899451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361950" eaLnBrk="0" hangingPunct="0">
              <a:defRPr kumimoji="1">
                <a:solidFill>
                  <a:schemeClr val="tx1"/>
                </a:solidFill>
                <a:latin typeface="Arial" charset="0"/>
                <a:ea typeface="ＭＳ Ｐゴシック" charset="-128"/>
              </a:defRPr>
            </a:lvl1pPr>
            <a:lvl2pPr marL="742950" indent="-285750" defTabSz="361950" eaLnBrk="0" hangingPunct="0">
              <a:defRPr kumimoji="1">
                <a:solidFill>
                  <a:schemeClr val="tx1"/>
                </a:solidFill>
                <a:latin typeface="Arial" charset="0"/>
                <a:ea typeface="ＭＳ Ｐゴシック" charset="-128"/>
              </a:defRPr>
            </a:lvl2pPr>
            <a:lvl3pPr marL="1143000" indent="-228600" defTabSz="361950" eaLnBrk="0" hangingPunct="0">
              <a:defRPr kumimoji="1">
                <a:solidFill>
                  <a:schemeClr val="tx1"/>
                </a:solidFill>
                <a:latin typeface="Arial" charset="0"/>
                <a:ea typeface="ＭＳ Ｐゴシック" charset="-128"/>
              </a:defRPr>
            </a:lvl3pPr>
            <a:lvl4pPr marL="1600200" indent="-228600" defTabSz="361950" eaLnBrk="0" hangingPunct="0">
              <a:defRPr kumimoji="1">
                <a:solidFill>
                  <a:schemeClr val="tx1"/>
                </a:solidFill>
                <a:latin typeface="Arial" charset="0"/>
                <a:ea typeface="ＭＳ Ｐゴシック" charset="-128"/>
              </a:defRPr>
            </a:lvl4pPr>
            <a:lvl5pPr marL="2057400" indent="-228600" defTabSz="361950" eaLnBrk="0" hangingPunct="0">
              <a:defRPr kumimoji="1">
                <a:solidFill>
                  <a:schemeClr val="tx1"/>
                </a:solidFill>
                <a:latin typeface="Arial" charset="0"/>
                <a:ea typeface="ＭＳ Ｐゴシック" charset="-128"/>
              </a:defRPr>
            </a:lvl5pPr>
            <a:lvl6pPr marL="2514600" indent="-228600" algn="ctr" defTabSz="3619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defTabSz="3619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defTabSz="3619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defTabSz="36195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Aft>
                <a:spcPts val="1800"/>
              </a:spcAft>
            </a:pPr>
            <a:r>
              <a:rPr lang="ja-JP" altLang="en-US" sz="1200" dirty="0">
                <a:solidFill>
                  <a:srgbClr val="333399"/>
                </a:solidFill>
                <a:latin typeface="HGP創英角ｺﾞｼｯｸUB" pitchFamily="50" charset="-128"/>
                <a:ea typeface="HGP創英角ｺﾞｼｯｸUB" pitchFamily="50" charset="-128"/>
              </a:rPr>
              <a:t>■　</a:t>
            </a:r>
            <a:r>
              <a:rPr lang="ja-JP" altLang="en-US" sz="1200" dirty="0">
                <a:latin typeface="HGP創英角ｺﾞｼｯｸUB" pitchFamily="50" charset="-128"/>
                <a:ea typeface="HGP創英角ｺﾞｼｯｸUB" pitchFamily="50" charset="-128"/>
              </a:rPr>
              <a:t>調査目的		：	令和</a:t>
            </a:r>
            <a:r>
              <a:rPr lang="en-US" altLang="ja-JP" sz="1200" dirty="0">
                <a:latin typeface="HGP創英角ｺﾞｼｯｸUB" pitchFamily="50" charset="-128"/>
                <a:ea typeface="HGP創英角ｺﾞｼｯｸUB" pitchFamily="50" charset="-128"/>
              </a:rPr>
              <a:t>3</a:t>
            </a:r>
            <a:r>
              <a:rPr lang="ja-JP" altLang="en-US" sz="1200" dirty="0">
                <a:latin typeface="HGP創英角ｺﾞｼｯｸUB" pitchFamily="50" charset="-128"/>
                <a:ea typeface="HGP創英角ｺﾞｼｯｸUB" pitchFamily="50" charset="-128"/>
              </a:rPr>
              <a:t>年度のスマートフォン・携帯電話・</a:t>
            </a:r>
            <a:r>
              <a:rPr lang="en-US" altLang="ja-JP" sz="1200" dirty="0">
                <a:latin typeface="HGP創英角ｺﾞｼｯｸUB" pitchFamily="50" charset="-128"/>
                <a:ea typeface="HGP創英角ｺﾞｼｯｸUB" pitchFamily="50" charset="-128"/>
              </a:rPr>
              <a:t>PHS</a:t>
            </a:r>
            <a:r>
              <a:rPr lang="ja-JP" altLang="en-US" sz="1200" dirty="0">
                <a:latin typeface="HGP創英角ｺﾞｼｯｸUB" pitchFamily="50" charset="-128"/>
                <a:ea typeface="HGP創英角ｺﾞｼｯｸUB" pitchFamily="50" charset="-128"/>
              </a:rPr>
              <a:t>のリサイクル実績指数をまとめるに当たって、</a:t>
            </a:r>
            <a:r>
              <a:rPr lang="en-US" altLang="ja-JP" sz="1200" dirty="0">
                <a:latin typeface="HGP創英角ｺﾞｼｯｸUB" pitchFamily="50" charset="-128"/>
                <a:ea typeface="HGP創英角ｺﾞｼｯｸUB" pitchFamily="50" charset="-128"/>
              </a:rPr>
              <a:t>									</a:t>
            </a:r>
            <a:r>
              <a:rPr lang="ja-JP" altLang="en-US" sz="1200" dirty="0">
                <a:latin typeface="HGP創英角ｺﾞｼｯｸUB" pitchFamily="50" charset="-128"/>
                <a:ea typeface="HGP創英角ｺﾞｼｯｸUB" pitchFamily="50" charset="-128"/>
              </a:rPr>
              <a:t>回収台数などの数値指標の背景にある利用者の意識、行動を把握する。</a:t>
            </a:r>
          </a:p>
          <a:p>
            <a:pPr eaLnBrk="1" hangingPunct="1">
              <a:spcAft>
                <a:spcPts val="1800"/>
              </a:spcAft>
            </a:pPr>
            <a:r>
              <a:rPr lang="ja-JP" altLang="en-US" sz="1200" dirty="0">
                <a:solidFill>
                  <a:srgbClr val="333399"/>
                </a:solidFill>
                <a:latin typeface="HGP創英角ｺﾞｼｯｸUB" pitchFamily="50" charset="-128"/>
                <a:ea typeface="HGP創英角ｺﾞｼｯｸUB" pitchFamily="50" charset="-128"/>
              </a:rPr>
              <a:t>■　</a:t>
            </a:r>
            <a:r>
              <a:rPr lang="ja-JP" altLang="en-US" sz="1200" dirty="0">
                <a:latin typeface="HGP創英角ｺﾞｼｯｸUB" pitchFamily="50" charset="-128"/>
                <a:ea typeface="HGP創英角ｺﾞｼｯｸUB" pitchFamily="50" charset="-128"/>
              </a:rPr>
              <a:t>調査対象		：	スマートフォン・携帯電話・</a:t>
            </a:r>
            <a:r>
              <a:rPr lang="en-US" altLang="ja-JP" sz="1200" dirty="0">
                <a:latin typeface="HGP創英角ｺﾞｼｯｸUB" pitchFamily="50" charset="-128"/>
                <a:ea typeface="HGP創英角ｺﾞｼｯｸUB" pitchFamily="50" charset="-128"/>
              </a:rPr>
              <a:t>PHS</a:t>
            </a:r>
            <a:r>
              <a:rPr lang="ja-JP" altLang="en-US" sz="1200" dirty="0">
                <a:latin typeface="HGP創英角ｺﾞｼｯｸUB" pitchFamily="50" charset="-128"/>
                <a:ea typeface="HGP創英角ｺﾞｼｯｸUB" pitchFamily="50" charset="-128"/>
              </a:rPr>
              <a:t>を所有する</a:t>
            </a:r>
            <a:r>
              <a:rPr lang="ja-JP" altLang="en-US" sz="1200" baseline="30000" dirty="0">
                <a:latin typeface="HGP創英角ｺﾞｼｯｸUB" pitchFamily="50" charset="-128"/>
                <a:ea typeface="HGP創英角ｺﾞｼｯｸUB" pitchFamily="50" charset="-128"/>
              </a:rPr>
              <a:t>*</a:t>
            </a:r>
            <a:r>
              <a:rPr lang="en-US" altLang="ja-JP" sz="1200" dirty="0">
                <a:latin typeface="HGP創英角ｺﾞｼｯｸUB" pitchFamily="50" charset="-128"/>
                <a:ea typeface="HGP創英角ｺﾞｼｯｸUB" pitchFamily="50" charset="-128"/>
              </a:rPr>
              <a:t>15</a:t>
            </a:r>
            <a:r>
              <a:rPr lang="ja-JP" altLang="en-US" sz="1200" dirty="0">
                <a:latin typeface="HGP創英角ｺﾞｼｯｸUB" pitchFamily="50" charset="-128"/>
                <a:ea typeface="HGP創英角ｺﾞｼｯｸUB" pitchFamily="50" charset="-128"/>
              </a:rPr>
              <a:t>歳以上の男女　（*プライベート利用に限る）</a:t>
            </a:r>
          </a:p>
          <a:p>
            <a:pPr algn="l" eaLnBrk="1" hangingPunct="1">
              <a:spcAft>
                <a:spcPts val="1800"/>
              </a:spcAft>
            </a:pPr>
            <a:r>
              <a:rPr lang="ja-JP" altLang="en-US" sz="1200" dirty="0">
                <a:latin typeface="HGP創英角ｺﾞｼｯｸUB" pitchFamily="50" charset="-128"/>
                <a:ea typeface="HGP創英角ｺﾞｼｯｸUB" pitchFamily="50" charset="-128"/>
              </a:rPr>
              <a:t>					</a:t>
            </a:r>
            <a:r>
              <a:rPr lang="en-US" altLang="ja-JP" sz="1200" dirty="0">
                <a:latin typeface="HGP創英角ｺﾞｼｯｸUB" pitchFamily="50" charset="-128"/>
                <a:ea typeface="HGP創英角ｺﾞｼｯｸUB" pitchFamily="50" charset="-128"/>
              </a:rPr>
              <a:t>※</a:t>
            </a:r>
            <a:r>
              <a:rPr lang="ja-JP" altLang="en-US" sz="1200" dirty="0">
                <a:latin typeface="HGP創英角ｺﾞｼｯｸUB" pitchFamily="50" charset="-128"/>
                <a:ea typeface="HGP創英角ｺﾞｼｯｸUB" pitchFamily="50" charset="-128"/>
              </a:rPr>
              <a:t>マクロミルモニタより抽出					</a:t>
            </a:r>
            <a:endParaRPr lang="ja-JP" altLang="en-US" sz="1200" dirty="0">
              <a:solidFill>
                <a:srgbClr val="333399"/>
              </a:solidFill>
              <a:latin typeface="HGP創英角ｺﾞｼｯｸUB" pitchFamily="50" charset="-128"/>
              <a:ea typeface="HGP創英角ｺﾞｼｯｸUB" pitchFamily="50" charset="-128"/>
            </a:endParaRPr>
          </a:p>
          <a:p>
            <a:pPr algn="l" eaLnBrk="1" hangingPunct="1">
              <a:spcAft>
                <a:spcPts val="1800"/>
              </a:spcAft>
            </a:pPr>
            <a:r>
              <a:rPr lang="ja-JP" altLang="en-US" sz="1200" dirty="0">
                <a:solidFill>
                  <a:srgbClr val="333399"/>
                </a:solidFill>
                <a:latin typeface="HGP創英角ｺﾞｼｯｸUB" pitchFamily="50" charset="-128"/>
                <a:ea typeface="HGP創英角ｺﾞｼｯｸUB" pitchFamily="50" charset="-128"/>
              </a:rPr>
              <a:t>■　</a:t>
            </a:r>
            <a:r>
              <a:rPr lang="ja-JP" altLang="en-US" sz="1200" dirty="0">
                <a:latin typeface="HGP創英角ｺﾞｼｯｸUB" pitchFamily="50" charset="-128"/>
                <a:ea typeface="HGP創英角ｺﾞｼｯｸUB" pitchFamily="50" charset="-128"/>
              </a:rPr>
              <a:t>調査地域		：	全国</a:t>
            </a:r>
          </a:p>
          <a:p>
            <a:pPr algn="l" eaLnBrk="1" hangingPunct="1">
              <a:spcAft>
                <a:spcPts val="1800"/>
              </a:spcAft>
            </a:pPr>
            <a:r>
              <a:rPr lang="ja-JP" altLang="en-US" sz="1200" dirty="0">
                <a:solidFill>
                  <a:srgbClr val="333399"/>
                </a:solidFill>
                <a:latin typeface="HGP創英角ｺﾞｼｯｸUB" pitchFamily="50" charset="-128"/>
                <a:ea typeface="HGP創英角ｺﾞｼｯｸUB" pitchFamily="50" charset="-128"/>
              </a:rPr>
              <a:t>■　</a:t>
            </a:r>
            <a:r>
              <a:rPr lang="ja-JP" altLang="en-US" sz="1200" dirty="0">
                <a:latin typeface="HGP創英角ｺﾞｼｯｸUB" pitchFamily="50" charset="-128"/>
                <a:ea typeface="HGP創英角ｺﾞｼｯｸUB" pitchFamily="50" charset="-128"/>
              </a:rPr>
              <a:t>調査方法		：	インターネットリサーチ</a:t>
            </a:r>
          </a:p>
          <a:p>
            <a:pPr eaLnBrk="1" hangingPunct="1">
              <a:spcAft>
                <a:spcPts val="1800"/>
              </a:spcAft>
            </a:pPr>
            <a:r>
              <a:rPr kumimoji="0" lang="ja-JP" altLang="en-US" sz="1200" dirty="0">
                <a:solidFill>
                  <a:srgbClr val="333399"/>
                </a:solidFill>
                <a:latin typeface="HGP創英角ｺﾞｼｯｸUB" pitchFamily="50" charset="-128"/>
                <a:ea typeface="HGP創英角ｺﾞｼｯｸUB" pitchFamily="50" charset="-128"/>
              </a:rPr>
              <a:t>■　</a:t>
            </a:r>
            <a:r>
              <a:rPr kumimoji="0" lang="ja-JP" altLang="en-US" sz="1200" dirty="0">
                <a:latin typeface="HGP創英角ｺﾞｼｯｸUB" pitchFamily="50" charset="-128"/>
                <a:ea typeface="HGP創英角ｺﾞｼｯｸUB" pitchFamily="50" charset="-128"/>
              </a:rPr>
              <a:t>調査時期		：	令和</a:t>
            </a:r>
            <a:r>
              <a:rPr kumimoji="0" lang="en-US" altLang="ja-JP" sz="1200" dirty="0">
                <a:latin typeface="HGP創英角ｺﾞｼｯｸUB" pitchFamily="50" charset="-128"/>
                <a:ea typeface="HGP創英角ｺﾞｼｯｸUB" pitchFamily="50" charset="-128"/>
              </a:rPr>
              <a:t>4</a:t>
            </a:r>
            <a:r>
              <a:rPr kumimoji="0" lang="ja-JP" altLang="en-US" sz="1200" dirty="0">
                <a:latin typeface="HGP創英角ｺﾞｼｯｸUB" pitchFamily="50" charset="-128"/>
                <a:ea typeface="HGP創英角ｺﾞｼｯｸUB" pitchFamily="50" charset="-128"/>
              </a:rPr>
              <a:t>年</a:t>
            </a:r>
            <a:r>
              <a:rPr kumimoji="0" lang="en-US" altLang="ja-JP" sz="1200" dirty="0">
                <a:latin typeface="HGP創英角ｺﾞｼｯｸUB" pitchFamily="50" charset="-128"/>
                <a:ea typeface="HGP創英角ｺﾞｼｯｸUB" pitchFamily="50" charset="-128"/>
              </a:rPr>
              <a:t>6</a:t>
            </a:r>
            <a:r>
              <a:rPr kumimoji="0" lang="ja-JP" altLang="en-US" sz="1200" dirty="0">
                <a:latin typeface="HGP創英角ｺﾞｼｯｸUB" pitchFamily="50" charset="-128"/>
                <a:ea typeface="HGP創英角ｺﾞｼｯｸUB" pitchFamily="50" charset="-128"/>
              </a:rPr>
              <a:t>月</a:t>
            </a:r>
            <a:r>
              <a:rPr kumimoji="0" lang="en-US" altLang="ja-JP" sz="1200" dirty="0">
                <a:latin typeface="HGP創英角ｺﾞｼｯｸUB" pitchFamily="50" charset="-128"/>
                <a:ea typeface="HGP創英角ｺﾞｼｯｸUB" pitchFamily="50" charset="-128"/>
              </a:rPr>
              <a:t>10</a:t>
            </a:r>
            <a:r>
              <a:rPr kumimoji="0" lang="ja-JP" altLang="en-US" sz="1200" dirty="0">
                <a:latin typeface="HGP創英角ｺﾞｼｯｸUB" pitchFamily="50" charset="-128"/>
                <a:ea typeface="HGP創英角ｺﾞｼｯｸUB" pitchFamily="50" charset="-128"/>
              </a:rPr>
              <a:t>日（金）～</a:t>
            </a:r>
            <a:r>
              <a:rPr kumimoji="0" lang="en-US" altLang="ja-JP" sz="1200" dirty="0">
                <a:latin typeface="HGP創英角ｺﾞｼｯｸUB" pitchFamily="50" charset="-128"/>
                <a:ea typeface="HGP創英角ｺﾞｼｯｸUB" pitchFamily="50" charset="-128"/>
              </a:rPr>
              <a:t>6</a:t>
            </a:r>
            <a:r>
              <a:rPr kumimoji="0" lang="ja-JP" altLang="en-US" sz="1200" dirty="0">
                <a:latin typeface="HGP創英角ｺﾞｼｯｸUB" pitchFamily="50" charset="-128"/>
                <a:ea typeface="HGP創英角ｺﾞｼｯｸUB" pitchFamily="50" charset="-128"/>
              </a:rPr>
              <a:t>月</a:t>
            </a:r>
            <a:r>
              <a:rPr kumimoji="0" lang="en-US" altLang="ja-JP" sz="1200" dirty="0">
                <a:latin typeface="HGP創英角ｺﾞｼｯｸUB" pitchFamily="50" charset="-128"/>
                <a:ea typeface="HGP創英角ｺﾞｼｯｸUB" pitchFamily="50" charset="-128"/>
              </a:rPr>
              <a:t>14</a:t>
            </a:r>
            <a:r>
              <a:rPr kumimoji="0" lang="ja-JP" altLang="en-US" sz="1200" dirty="0">
                <a:latin typeface="HGP創英角ｺﾞｼｯｸUB" pitchFamily="50" charset="-128"/>
                <a:ea typeface="HGP創英角ｺﾞｼｯｸUB" pitchFamily="50" charset="-128"/>
              </a:rPr>
              <a:t>日（火）</a:t>
            </a:r>
          </a:p>
          <a:p>
            <a:pPr algn="l" eaLnBrk="1" hangingPunct="1">
              <a:spcAft>
                <a:spcPts val="1800"/>
              </a:spcAft>
            </a:pPr>
            <a:r>
              <a:rPr kumimoji="0" lang="ja-JP" altLang="en-US" sz="1200" dirty="0">
                <a:solidFill>
                  <a:srgbClr val="333399"/>
                </a:solidFill>
                <a:latin typeface="HGP創英角ｺﾞｼｯｸUB" pitchFamily="50" charset="-128"/>
                <a:ea typeface="HGP創英角ｺﾞｼｯｸUB" pitchFamily="50" charset="-128"/>
              </a:rPr>
              <a:t>■　</a:t>
            </a:r>
            <a:r>
              <a:rPr kumimoji="0" lang="ja-JP" altLang="en-US" sz="1200" dirty="0">
                <a:latin typeface="HGP創英角ｺﾞｼｯｸUB" pitchFamily="50" charset="-128"/>
                <a:ea typeface="HGP創英角ｺﾞｼｯｸUB" pitchFamily="50" charset="-128"/>
              </a:rPr>
              <a:t>有効回答数		：	</a:t>
            </a:r>
            <a:r>
              <a:rPr kumimoji="0" lang="en-US" altLang="ja-JP" sz="1200" dirty="0">
                <a:latin typeface="HGP創英角ｺﾞｼｯｸUB" pitchFamily="50" charset="-128"/>
                <a:ea typeface="HGP創英角ｺﾞｼｯｸUB" pitchFamily="50" charset="-128"/>
              </a:rPr>
              <a:t>2,066</a:t>
            </a:r>
            <a:r>
              <a:rPr kumimoji="0" lang="ja-JP" altLang="en-US" sz="1200" dirty="0">
                <a:latin typeface="HGP創英角ｺﾞｼｯｸUB" pitchFamily="50" charset="-128"/>
                <a:ea typeface="HGP創英角ｺﾞｼｯｸUB" pitchFamily="50" charset="-128"/>
              </a:rPr>
              <a:t>サンプル　</a:t>
            </a:r>
            <a:r>
              <a:rPr kumimoji="0" lang="en-US" altLang="ja-JP" sz="900" dirty="0">
                <a:latin typeface="HGP創英角ｺﾞｼｯｸUB" pitchFamily="50" charset="-128"/>
                <a:ea typeface="HGP創英角ｺﾞｼｯｸUB" pitchFamily="50" charset="-128"/>
              </a:rPr>
              <a:t>※</a:t>
            </a:r>
            <a:r>
              <a:rPr kumimoji="0" lang="ja-JP" altLang="en-US" sz="900" dirty="0">
                <a:latin typeface="HGP創英角ｺﾞｼｯｸUB" pitchFamily="50" charset="-128"/>
                <a:ea typeface="HGP創英角ｺﾞｼｯｸUB" pitchFamily="50" charset="-128"/>
              </a:rPr>
              <a:t>下記の通り、性年代で割付（回収結果は前回同様）</a:t>
            </a:r>
            <a:endParaRPr kumimoji="0" lang="en-US" altLang="ja-JP" sz="900" dirty="0">
              <a:latin typeface="HGP創英角ｺﾞｼｯｸUB" pitchFamily="50" charset="-128"/>
              <a:ea typeface="HGP創英角ｺﾞｼｯｸUB" pitchFamily="50" charset="-128"/>
            </a:endParaRPr>
          </a:p>
          <a:p>
            <a:pPr algn="l" eaLnBrk="1" hangingPunct="1">
              <a:spcAft>
                <a:spcPts val="1800"/>
              </a:spcAft>
            </a:pPr>
            <a:endParaRPr kumimoji="0" lang="ja-JP" altLang="en-US" sz="900" dirty="0">
              <a:latin typeface="HGP創英角ｺﾞｼｯｸUB" pitchFamily="50" charset="-128"/>
              <a:ea typeface="HGP創英角ｺﾞｼｯｸUB" pitchFamily="50" charset="-128"/>
            </a:endParaRPr>
          </a:p>
          <a:p>
            <a:pPr algn="l" eaLnBrk="1" hangingPunct="1">
              <a:spcAft>
                <a:spcPts val="1800"/>
              </a:spcAft>
            </a:pPr>
            <a:endParaRPr kumimoji="0" lang="ja-JP" altLang="en-US" sz="1200" dirty="0">
              <a:latin typeface="HGP創英角ｺﾞｼｯｸUB" pitchFamily="50" charset="-128"/>
              <a:ea typeface="HGP創英角ｺﾞｼｯｸUB" pitchFamily="50" charset="-128"/>
            </a:endParaRPr>
          </a:p>
          <a:p>
            <a:pPr algn="l" eaLnBrk="1" hangingPunct="1">
              <a:spcAft>
                <a:spcPts val="1800"/>
              </a:spcAft>
            </a:pPr>
            <a:endParaRPr kumimoji="0" lang="ja-JP" altLang="en-US" sz="1200" dirty="0">
              <a:latin typeface="HGP創英角ｺﾞｼｯｸUB" pitchFamily="50" charset="-128"/>
              <a:ea typeface="HGP創英角ｺﾞｼｯｸUB" pitchFamily="50" charset="-128"/>
            </a:endParaRPr>
          </a:p>
          <a:p>
            <a:pPr algn="l" eaLnBrk="1" hangingPunct="1">
              <a:spcAft>
                <a:spcPts val="1800"/>
              </a:spcAft>
            </a:pPr>
            <a:endParaRPr kumimoji="0" lang="ja-JP" altLang="en-US" sz="1200" dirty="0">
              <a:latin typeface="HGP創英角ｺﾞｼｯｸUB" pitchFamily="50" charset="-128"/>
              <a:ea typeface="HGP創英角ｺﾞｼｯｸUB" pitchFamily="50" charset="-128"/>
            </a:endParaRPr>
          </a:p>
          <a:p>
            <a:pPr algn="l" eaLnBrk="1" hangingPunct="1">
              <a:spcAft>
                <a:spcPts val="1800"/>
              </a:spcAft>
            </a:pPr>
            <a:endParaRPr kumimoji="0" lang="en-US" altLang="ja-JP" sz="1200" dirty="0">
              <a:latin typeface="HGP創英角ｺﾞｼｯｸUB" pitchFamily="50" charset="-128"/>
              <a:ea typeface="HGP創英角ｺﾞｼｯｸUB" pitchFamily="50" charset="-128"/>
            </a:endParaRPr>
          </a:p>
          <a:p>
            <a:pPr algn="l" eaLnBrk="1" hangingPunct="1">
              <a:spcAft>
                <a:spcPts val="600"/>
              </a:spcAft>
            </a:pPr>
            <a:endParaRPr kumimoji="0" lang="ja-JP" altLang="en-US" sz="1200" dirty="0">
              <a:latin typeface="HGP創英角ｺﾞｼｯｸUB" pitchFamily="50" charset="-128"/>
              <a:ea typeface="HGP創英角ｺﾞｼｯｸUB" pitchFamily="50" charset="-128"/>
            </a:endParaRPr>
          </a:p>
          <a:p>
            <a:pPr algn="l" eaLnBrk="1" hangingPunct="1">
              <a:spcAft>
                <a:spcPts val="600"/>
              </a:spcAft>
            </a:pPr>
            <a:r>
              <a:rPr kumimoji="0" lang="ja-JP" altLang="en-US" sz="1200" dirty="0">
                <a:solidFill>
                  <a:srgbClr val="333399"/>
                </a:solidFill>
                <a:latin typeface="HGP創英角ｺﾞｼｯｸUB" pitchFamily="50" charset="-128"/>
                <a:ea typeface="HGP創英角ｺﾞｼｯｸUB" pitchFamily="50" charset="-128"/>
              </a:rPr>
              <a:t>■　</a:t>
            </a:r>
            <a:r>
              <a:rPr kumimoji="0" lang="ja-JP" altLang="en-US" sz="1200" dirty="0">
                <a:latin typeface="HGP創英角ｺﾞｼｯｸUB" pitchFamily="50" charset="-128"/>
                <a:ea typeface="HGP創英角ｺﾞｼｯｸUB" pitchFamily="50" charset="-128"/>
              </a:rPr>
              <a:t>調査実施機関	：	</a:t>
            </a:r>
            <a:r>
              <a:rPr kumimoji="0" lang="en-US" altLang="ja-JP" sz="1200" dirty="0">
                <a:latin typeface="HGP創英角ｺﾞｼｯｸUB" pitchFamily="50" charset="-128"/>
                <a:ea typeface="HGP創英角ｺﾞｼｯｸUB" pitchFamily="50" charset="-128"/>
              </a:rPr>
              <a:t>CIAJ</a:t>
            </a:r>
            <a:r>
              <a:rPr kumimoji="0" lang="ja-JP" altLang="en-US" sz="1200" dirty="0">
                <a:latin typeface="HGP創英角ｺﾞｼｯｸUB" pitchFamily="50" charset="-128"/>
                <a:ea typeface="HGP創英角ｺﾞｼｯｸUB" pitchFamily="50" charset="-128"/>
              </a:rPr>
              <a:t>、</a:t>
            </a:r>
            <a:r>
              <a:rPr kumimoji="0" lang="en-US" altLang="ja-JP" sz="1200" dirty="0">
                <a:latin typeface="HGP創英角ｺﾞｼｯｸUB" pitchFamily="50" charset="-128"/>
                <a:ea typeface="HGP創英角ｺﾞｼｯｸUB" pitchFamily="50" charset="-128"/>
              </a:rPr>
              <a:t>TCA</a:t>
            </a:r>
            <a:r>
              <a:rPr kumimoji="0" lang="ja-JP" altLang="en-US" sz="1200" dirty="0">
                <a:latin typeface="HGP創英角ｺﾞｼｯｸUB" pitchFamily="50" charset="-128"/>
                <a:ea typeface="HGP創英角ｺﾞｼｯｸUB" pitchFamily="50" charset="-128"/>
              </a:rPr>
              <a:t>が企画し、株式会社マクロミルに調査を委託</a:t>
            </a:r>
          </a:p>
        </p:txBody>
      </p:sp>
      <p:sp>
        <p:nvSpPr>
          <p:cNvPr id="9220" name="Rectangle 2"/>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dirty="0">
                <a:solidFill>
                  <a:srgbClr val="565656"/>
                </a:solidFill>
                <a:latin typeface="HGP創英角ｺﾞｼｯｸUB" pitchFamily="50" charset="-128"/>
                <a:ea typeface="HGP創英角ｺﾞｼｯｸUB" pitchFamily="50" charset="-128"/>
              </a:rPr>
              <a:t>調査概要</a:t>
            </a:r>
          </a:p>
        </p:txBody>
      </p:sp>
    </p:spTree>
    <p:extLst>
      <p:ext uri="{BB962C8B-B14F-4D97-AF65-F5344CB8AC3E}">
        <p14:creationId xmlns:p14="http://schemas.microsoft.com/office/powerpoint/2010/main" val="36765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6"/>
          <p:cNvSpPr txBox="1">
            <a:spLocks noChangeArrowheads="1"/>
          </p:cNvSpPr>
          <p:nvPr/>
        </p:nvSpPr>
        <p:spPr bwMode="auto">
          <a:xfrm>
            <a:off x="455746" y="679701"/>
            <a:ext cx="8994510" cy="517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361950" eaLnBrk="0" hangingPunct="0">
              <a:defRPr kumimoji="1">
                <a:solidFill>
                  <a:schemeClr val="tx1"/>
                </a:solidFill>
                <a:latin typeface="Arial" charset="0"/>
                <a:ea typeface="ＭＳ Ｐゴシック" charset="-128"/>
              </a:defRPr>
            </a:lvl1pPr>
            <a:lvl2pPr marL="742950" indent="-285750" defTabSz="361950" eaLnBrk="0" hangingPunct="0">
              <a:defRPr kumimoji="1">
                <a:solidFill>
                  <a:schemeClr val="tx1"/>
                </a:solidFill>
                <a:latin typeface="Arial" charset="0"/>
                <a:ea typeface="ＭＳ Ｐゴシック" charset="-128"/>
              </a:defRPr>
            </a:lvl2pPr>
            <a:lvl3pPr marL="1143000" indent="-228600" defTabSz="361950" eaLnBrk="0" hangingPunct="0">
              <a:defRPr kumimoji="1">
                <a:solidFill>
                  <a:schemeClr val="tx1"/>
                </a:solidFill>
                <a:latin typeface="Arial" charset="0"/>
                <a:ea typeface="ＭＳ Ｐゴシック" charset="-128"/>
              </a:defRPr>
            </a:lvl3pPr>
            <a:lvl4pPr marL="1600200" indent="-228600" defTabSz="361950" eaLnBrk="0" hangingPunct="0">
              <a:defRPr kumimoji="1">
                <a:solidFill>
                  <a:schemeClr val="tx1"/>
                </a:solidFill>
                <a:latin typeface="Arial" charset="0"/>
                <a:ea typeface="ＭＳ Ｐゴシック" charset="-128"/>
              </a:defRPr>
            </a:lvl4pPr>
            <a:lvl5pPr marL="2057400" indent="-228600" defTabSz="361950" eaLnBrk="0" hangingPunct="0">
              <a:defRPr kumimoji="1">
                <a:solidFill>
                  <a:schemeClr val="tx1"/>
                </a:solidFill>
                <a:latin typeface="Arial" charset="0"/>
                <a:ea typeface="ＭＳ Ｐゴシック" charset="-128"/>
              </a:defRPr>
            </a:lvl5pPr>
            <a:lvl6pPr marL="2514600" indent="-228600" algn="ctr" defTabSz="3619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defTabSz="3619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defTabSz="3619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defTabSz="361950"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lnSpc>
                <a:spcPct val="150000"/>
              </a:lnSpc>
            </a:pPr>
            <a:r>
              <a:rPr kumimoji="0" lang="en-US" altLang="ja-JP" sz="1000" dirty="0">
                <a:latin typeface="HGP創英角ｺﾞｼｯｸUB" pitchFamily="50" charset="-128"/>
                <a:ea typeface="HGP創英角ｺﾞｼｯｸUB" pitchFamily="50" charset="-128"/>
              </a:rPr>
              <a:t>【</a:t>
            </a:r>
            <a:r>
              <a:rPr kumimoji="0" lang="ja-JP" altLang="en-US" sz="1000" dirty="0">
                <a:latin typeface="HGP創英角ｺﾞｼｯｸUB" pitchFamily="50" charset="-128"/>
                <a:ea typeface="HGP創英角ｺﾞｼｯｸUB" pitchFamily="50" charset="-128"/>
              </a:rPr>
              <a:t>注</a:t>
            </a:r>
            <a:r>
              <a:rPr kumimoji="0" lang="en-US" altLang="ja-JP" sz="1000" dirty="0">
                <a:latin typeface="HGP創英角ｺﾞｼｯｸUB" pitchFamily="50" charset="-128"/>
                <a:ea typeface="HGP創英角ｺﾞｼｯｸUB" pitchFamily="50" charset="-128"/>
              </a:rPr>
              <a:t>】</a:t>
            </a:r>
            <a:r>
              <a:rPr kumimoji="0" lang="ja-JP" altLang="en-US" sz="1000" dirty="0">
                <a:latin typeface="HGP創英角ｺﾞｼｯｸUB" pitchFamily="50" charset="-128"/>
                <a:ea typeface="HGP創英角ｺﾞｼｯｸUB" pitchFamily="50" charset="-128"/>
              </a:rPr>
              <a:t>　過去調査結果との比較について</a:t>
            </a:r>
          </a:p>
          <a:p>
            <a:pPr algn="l" eaLnBrk="1" hangingPunct="1">
              <a:lnSpc>
                <a:spcPct val="150000"/>
              </a:lnSpc>
            </a:pPr>
            <a:r>
              <a:rPr kumimoji="0" lang="ja-JP" altLang="en-US" sz="1000" dirty="0">
                <a:latin typeface="HGP創英角ｺﾞｼｯｸUB" pitchFamily="50" charset="-128"/>
                <a:ea typeface="HGP創英角ｺﾞｼｯｸUB" pitchFamily="50" charset="-128"/>
              </a:rPr>
              <a:t>本報告書内では平成</a:t>
            </a:r>
            <a:r>
              <a:rPr kumimoji="0" lang="en-US" altLang="ja-JP" sz="1000" dirty="0">
                <a:latin typeface="HGP創英角ｺﾞｼｯｸUB" pitchFamily="50" charset="-128"/>
                <a:ea typeface="HGP創英角ｺﾞｼｯｸUB" pitchFamily="50" charset="-128"/>
              </a:rPr>
              <a:t>29</a:t>
            </a:r>
            <a:r>
              <a:rPr kumimoji="0" lang="ja-JP" altLang="en-US" sz="1000" dirty="0">
                <a:latin typeface="HGP創英角ｺﾞｼｯｸUB" pitchFamily="50" charset="-128"/>
                <a:ea typeface="HGP創英角ｺﾞｼｯｸUB" pitchFamily="50" charset="-128"/>
              </a:rPr>
              <a:t>～令和</a:t>
            </a:r>
            <a:r>
              <a:rPr kumimoji="0" lang="en-US" altLang="ja-JP" sz="1000" dirty="0">
                <a:latin typeface="HGP創英角ｺﾞｼｯｸUB" pitchFamily="50" charset="-128"/>
                <a:ea typeface="HGP創英角ｺﾞｼｯｸUB" pitchFamily="50" charset="-128"/>
              </a:rPr>
              <a:t>2</a:t>
            </a:r>
            <a:r>
              <a:rPr kumimoji="0" lang="ja-JP" altLang="en-US" sz="1000" dirty="0">
                <a:latin typeface="HGP創英角ｺﾞｼｯｸUB" pitchFamily="50" charset="-128"/>
                <a:ea typeface="HGP創英角ｺﾞｼｯｸUB" pitchFamily="50" charset="-128"/>
              </a:rPr>
              <a:t>年度の調査結果との比較を掲載している。</a:t>
            </a:r>
          </a:p>
        </p:txBody>
      </p:sp>
      <p:sp>
        <p:nvSpPr>
          <p:cNvPr id="10245" name="Rectangle 4"/>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a:solidFill>
                  <a:srgbClr val="565656"/>
                </a:solidFill>
                <a:latin typeface="HGP創英角ｺﾞｼｯｸUB" pitchFamily="50" charset="-128"/>
                <a:ea typeface="HGP創英角ｺﾞｼｯｸUB" pitchFamily="50" charset="-128"/>
              </a:rPr>
              <a:t>調査概要</a:t>
            </a:r>
          </a:p>
        </p:txBody>
      </p:sp>
      <p:pic>
        <p:nvPicPr>
          <p:cNvPr id="3" name="図 2">
            <a:extLst>
              <a:ext uri="{FF2B5EF4-FFF2-40B4-BE49-F238E27FC236}">
                <a16:creationId xmlns:a16="http://schemas.microsoft.com/office/drawing/2014/main" id="{D4C42877-A2F3-4995-9B84-79A381303ACA}"/>
              </a:ext>
            </a:extLst>
          </p:cNvPr>
          <p:cNvPicPr/>
          <p:nvPr/>
        </p:nvPicPr>
        <p:blipFill>
          <a:blip r:embed="rId3"/>
          <a:stretch>
            <a:fillRect/>
          </a:stretch>
        </p:blipFill>
        <p:spPr>
          <a:xfrm>
            <a:off x="1738313" y="1417637"/>
            <a:ext cx="6429375" cy="5038725"/>
          </a:xfrm>
          <a:prstGeom prst="rect">
            <a:avLst/>
          </a:prstGeom>
        </p:spPr>
      </p:pic>
    </p:spTree>
    <p:extLst>
      <p:ext uri="{BB962C8B-B14F-4D97-AF65-F5344CB8AC3E}">
        <p14:creationId xmlns:p14="http://schemas.microsoft.com/office/powerpoint/2010/main" val="374792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DE69739-2445-4E9D-8035-0AEC54D76BAA}"/>
              </a:ext>
            </a:extLst>
          </p:cNvPr>
          <p:cNvPicPr/>
          <p:nvPr/>
        </p:nvPicPr>
        <p:blipFill>
          <a:blip r:embed="rId3"/>
          <a:stretch>
            <a:fillRect/>
          </a:stretch>
        </p:blipFill>
        <p:spPr>
          <a:xfrm>
            <a:off x="5967403" y="3887849"/>
            <a:ext cx="3609975" cy="3019425"/>
          </a:xfrm>
          <a:prstGeom prst="rect">
            <a:avLst/>
          </a:prstGeom>
        </p:spPr>
      </p:pic>
      <p:pic>
        <p:nvPicPr>
          <p:cNvPr id="4" name="図 3">
            <a:extLst>
              <a:ext uri="{FF2B5EF4-FFF2-40B4-BE49-F238E27FC236}">
                <a16:creationId xmlns:a16="http://schemas.microsoft.com/office/drawing/2014/main" id="{66CA4F37-B365-4D03-BC5A-6F804D878C43}"/>
              </a:ext>
            </a:extLst>
          </p:cNvPr>
          <p:cNvPicPr/>
          <p:nvPr/>
        </p:nvPicPr>
        <p:blipFill>
          <a:blip r:embed="rId4"/>
          <a:stretch>
            <a:fillRect/>
          </a:stretch>
        </p:blipFill>
        <p:spPr>
          <a:xfrm>
            <a:off x="744116" y="3935715"/>
            <a:ext cx="3209925" cy="2876550"/>
          </a:xfrm>
          <a:prstGeom prst="rect">
            <a:avLst/>
          </a:prstGeom>
        </p:spPr>
      </p:pic>
      <p:pic>
        <p:nvPicPr>
          <p:cNvPr id="3" name="図 2">
            <a:extLst>
              <a:ext uri="{FF2B5EF4-FFF2-40B4-BE49-F238E27FC236}">
                <a16:creationId xmlns:a16="http://schemas.microsoft.com/office/drawing/2014/main" id="{55DD369C-69C0-465D-AE02-E9BD16FAE0FD}"/>
              </a:ext>
            </a:extLst>
          </p:cNvPr>
          <p:cNvPicPr/>
          <p:nvPr/>
        </p:nvPicPr>
        <p:blipFill>
          <a:blip r:embed="rId5"/>
          <a:stretch>
            <a:fillRect/>
          </a:stretch>
        </p:blipFill>
        <p:spPr>
          <a:xfrm>
            <a:off x="5497744" y="804349"/>
            <a:ext cx="4010025" cy="3019425"/>
          </a:xfrm>
          <a:prstGeom prst="rect">
            <a:avLst/>
          </a:prstGeom>
        </p:spPr>
      </p:pic>
      <p:pic>
        <p:nvPicPr>
          <p:cNvPr id="2" name="図 1">
            <a:extLst>
              <a:ext uri="{FF2B5EF4-FFF2-40B4-BE49-F238E27FC236}">
                <a16:creationId xmlns:a16="http://schemas.microsoft.com/office/drawing/2014/main" id="{465326F1-6F83-4635-BA60-C90A89072A89}"/>
              </a:ext>
            </a:extLst>
          </p:cNvPr>
          <p:cNvPicPr/>
          <p:nvPr/>
        </p:nvPicPr>
        <p:blipFill>
          <a:blip r:embed="rId6"/>
          <a:stretch>
            <a:fillRect/>
          </a:stretch>
        </p:blipFill>
        <p:spPr>
          <a:xfrm>
            <a:off x="853464" y="838440"/>
            <a:ext cx="3209925" cy="2876550"/>
          </a:xfrm>
          <a:prstGeom prst="rect">
            <a:avLst/>
          </a:prstGeom>
        </p:spPr>
      </p:pic>
      <p:sp>
        <p:nvSpPr>
          <p:cNvPr id="11269" name="Rectangle 2"/>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dirty="0">
                <a:solidFill>
                  <a:srgbClr val="565656"/>
                </a:solidFill>
                <a:latin typeface="HGP創英角ｺﾞｼｯｸUB" pitchFamily="50" charset="-128"/>
                <a:ea typeface="HGP創英角ｺﾞｼｯｸUB" pitchFamily="50" charset="-128"/>
              </a:rPr>
              <a:t>回答者のプロフィール　</a:t>
            </a:r>
            <a:r>
              <a:rPr lang="en-US" altLang="ja-JP" sz="2000" dirty="0">
                <a:solidFill>
                  <a:srgbClr val="565656"/>
                </a:solidFill>
                <a:latin typeface="HGP創英角ｺﾞｼｯｸUB" pitchFamily="50" charset="-128"/>
                <a:ea typeface="HGP創英角ｺﾞｼｯｸUB" pitchFamily="50" charset="-128"/>
              </a:rPr>
              <a:t>n=2,066</a:t>
            </a:r>
          </a:p>
        </p:txBody>
      </p:sp>
      <p:sp>
        <p:nvSpPr>
          <p:cNvPr id="11270" name="Line 6"/>
          <p:cNvSpPr>
            <a:spLocks noChangeShapeType="1"/>
          </p:cNvSpPr>
          <p:nvPr/>
        </p:nvSpPr>
        <p:spPr bwMode="auto">
          <a:xfrm>
            <a:off x="416190" y="841505"/>
            <a:ext cx="4105143" cy="0"/>
          </a:xfrm>
          <a:prstGeom prst="line">
            <a:avLst/>
          </a:prstGeom>
          <a:noFill/>
          <a:ln w="28575">
            <a:solidFill>
              <a:srgbClr val="0052A4"/>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65656">
                      <a:alpha val="50000"/>
                    </a:srgbClr>
                  </a:outerShdw>
                </a:effectLst>
              </a14:hiddenEffects>
            </a:ext>
          </a:extLst>
        </p:spPr>
        <p:txBody>
          <a:bodyPr/>
          <a:lstStyle/>
          <a:p>
            <a:endParaRPr lang="ja-JP" altLang="en-US"/>
          </a:p>
        </p:txBody>
      </p:sp>
      <p:sp>
        <p:nvSpPr>
          <p:cNvPr id="88073" name="Text Box 9"/>
          <p:cNvSpPr txBox="1">
            <a:spLocks noChangeArrowheads="1"/>
          </p:cNvSpPr>
          <p:nvPr/>
        </p:nvSpPr>
        <p:spPr bwMode="auto">
          <a:xfrm>
            <a:off x="488421" y="536705"/>
            <a:ext cx="2736189"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ja-JP" altLang="en-US" sz="1400">
                <a:solidFill>
                  <a:srgbClr val="565656"/>
                </a:solidFill>
                <a:effectLst>
                  <a:outerShdw blurRad="38100" dist="38100" dir="2700000" algn="tl">
                    <a:srgbClr val="C0C0C0"/>
                  </a:outerShdw>
                </a:effectLst>
                <a:latin typeface="HGP創英角ｺﾞｼｯｸUB" pitchFamily="50" charset="-128"/>
                <a:ea typeface="HGP創英角ｺﾞｼｯｸUB" pitchFamily="50" charset="-128"/>
              </a:rPr>
              <a:t>性別</a:t>
            </a:r>
          </a:p>
        </p:txBody>
      </p:sp>
      <p:sp>
        <p:nvSpPr>
          <p:cNvPr id="11272" name="Line 12"/>
          <p:cNvSpPr>
            <a:spLocks noChangeShapeType="1"/>
          </p:cNvSpPr>
          <p:nvPr/>
        </p:nvSpPr>
        <p:spPr bwMode="auto">
          <a:xfrm>
            <a:off x="5384668" y="841505"/>
            <a:ext cx="4105142" cy="0"/>
          </a:xfrm>
          <a:prstGeom prst="line">
            <a:avLst/>
          </a:prstGeom>
          <a:noFill/>
          <a:ln w="28575">
            <a:solidFill>
              <a:srgbClr val="0052A4"/>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65656">
                      <a:alpha val="50000"/>
                    </a:srgbClr>
                  </a:outerShdw>
                </a:effectLst>
              </a14:hiddenEffects>
            </a:ext>
          </a:extLst>
        </p:spPr>
        <p:txBody>
          <a:bodyPr/>
          <a:lstStyle/>
          <a:p>
            <a:endParaRPr lang="ja-JP" altLang="en-US"/>
          </a:p>
        </p:txBody>
      </p:sp>
      <p:sp>
        <p:nvSpPr>
          <p:cNvPr id="88077" name="Text Box 13"/>
          <p:cNvSpPr txBox="1">
            <a:spLocks noChangeArrowheads="1"/>
          </p:cNvSpPr>
          <p:nvPr/>
        </p:nvSpPr>
        <p:spPr bwMode="auto">
          <a:xfrm>
            <a:off x="5456900" y="536705"/>
            <a:ext cx="2736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ja-JP" altLang="en-US" sz="1400">
                <a:solidFill>
                  <a:srgbClr val="565656"/>
                </a:solidFill>
                <a:effectLst>
                  <a:outerShdw blurRad="38100" dist="38100" dir="2700000" algn="tl">
                    <a:srgbClr val="C0C0C0"/>
                  </a:outerShdw>
                </a:effectLst>
                <a:latin typeface="HGP創英角ｺﾞｼｯｸUB" pitchFamily="50" charset="-128"/>
                <a:ea typeface="HGP創英角ｺﾞｼｯｸUB" pitchFamily="50" charset="-128"/>
              </a:rPr>
              <a:t>年齢</a:t>
            </a:r>
          </a:p>
        </p:txBody>
      </p:sp>
      <p:sp>
        <p:nvSpPr>
          <p:cNvPr id="11274" name="Line 15"/>
          <p:cNvSpPr>
            <a:spLocks noChangeShapeType="1"/>
          </p:cNvSpPr>
          <p:nvPr/>
        </p:nvSpPr>
        <p:spPr bwMode="auto">
          <a:xfrm>
            <a:off x="416190" y="3872650"/>
            <a:ext cx="4105143" cy="0"/>
          </a:xfrm>
          <a:prstGeom prst="line">
            <a:avLst/>
          </a:prstGeom>
          <a:noFill/>
          <a:ln w="28575">
            <a:solidFill>
              <a:srgbClr val="0052A4"/>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65656">
                      <a:alpha val="50000"/>
                    </a:srgbClr>
                  </a:outerShdw>
                </a:effectLst>
              </a14:hiddenEffects>
            </a:ext>
          </a:extLst>
        </p:spPr>
        <p:txBody>
          <a:bodyPr/>
          <a:lstStyle/>
          <a:p>
            <a:endParaRPr lang="ja-JP" altLang="en-US"/>
          </a:p>
        </p:txBody>
      </p:sp>
      <p:sp>
        <p:nvSpPr>
          <p:cNvPr id="88080" name="Text Box 16"/>
          <p:cNvSpPr txBox="1">
            <a:spLocks noChangeArrowheads="1"/>
          </p:cNvSpPr>
          <p:nvPr/>
        </p:nvSpPr>
        <p:spPr bwMode="auto">
          <a:xfrm>
            <a:off x="488421" y="3574200"/>
            <a:ext cx="2736189"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ja-JP" altLang="en-US" sz="1400">
                <a:solidFill>
                  <a:srgbClr val="565656"/>
                </a:solidFill>
                <a:effectLst>
                  <a:outerShdw blurRad="38100" dist="38100" dir="2700000" algn="tl">
                    <a:srgbClr val="C0C0C0"/>
                  </a:outerShdw>
                </a:effectLst>
                <a:latin typeface="HGP創英角ｺﾞｼｯｸUB" pitchFamily="50" charset="-128"/>
                <a:ea typeface="HGP創英角ｺﾞｼｯｸUB" pitchFamily="50" charset="-128"/>
              </a:rPr>
              <a:t>居住地</a:t>
            </a:r>
          </a:p>
        </p:txBody>
      </p:sp>
      <p:sp>
        <p:nvSpPr>
          <p:cNvPr id="11276" name="Line 18"/>
          <p:cNvSpPr>
            <a:spLocks noChangeShapeType="1"/>
          </p:cNvSpPr>
          <p:nvPr/>
        </p:nvSpPr>
        <p:spPr bwMode="auto">
          <a:xfrm>
            <a:off x="5384668" y="3872650"/>
            <a:ext cx="4105142" cy="0"/>
          </a:xfrm>
          <a:prstGeom prst="line">
            <a:avLst/>
          </a:prstGeom>
          <a:noFill/>
          <a:ln w="28575">
            <a:solidFill>
              <a:srgbClr val="0052A4"/>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565656">
                      <a:alpha val="50000"/>
                    </a:srgbClr>
                  </a:outerShdw>
                </a:effectLst>
              </a14:hiddenEffects>
            </a:ext>
          </a:extLst>
        </p:spPr>
        <p:txBody>
          <a:bodyPr/>
          <a:lstStyle/>
          <a:p>
            <a:endParaRPr lang="ja-JP" altLang="en-US"/>
          </a:p>
        </p:txBody>
      </p:sp>
      <p:sp>
        <p:nvSpPr>
          <p:cNvPr id="88083" name="Text Box 19"/>
          <p:cNvSpPr txBox="1">
            <a:spLocks noChangeArrowheads="1"/>
          </p:cNvSpPr>
          <p:nvPr/>
        </p:nvSpPr>
        <p:spPr bwMode="auto">
          <a:xfrm>
            <a:off x="5456900" y="3574200"/>
            <a:ext cx="2736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ja-JP" altLang="en-US" sz="1400">
                <a:solidFill>
                  <a:srgbClr val="565656"/>
                </a:solidFill>
                <a:effectLst>
                  <a:outerShdw blurRad="38100" dist="38100" dir="2700000" algn="tl">
                    <a:srgbClr val="C0C0C0"/>
                  </a:outerShdw>
                </a:effectLst>
                <a:latin typeface="HGP創英角ｺﾞｼｯｸUB" pitchFamily="50" charset="-128"/>
                <a:ea typeface="HGP創英角ｺﾞｼｯｸUB" pitchFamily="50" charset="-128"/>
              </a:rPr>
              <a:t>職業</a:t>
            </a:r>
          </a:p>
        </p:txBody>
      </p:sp>
    </p:spTree>
    <p:extLst>
      <p:ext uri="{BB962C8B-B14F-4D97-AF65-F5344CB8AC3E}">
        <p14:creationId xmlns:p14="http://schemas.microsoft.com/office/powerpoint/2010/main" val="106049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D06A110-BCC9-40B7-9981-A83816386BA4}"/>
              </a:ext>
            </a:extLst>
          </p:cNvPr>
          <p:cNvPicPr/>
          <p:nvPr/>
        </p:nvPicPr>
        <p:blipFill>
          <a:blip r:embed="rId3"/>
          <a:stretch>
            <a:fillRect/>
          </a:stretch>
        </p:blipFill>
        <p:spPr>
          <a:xfrm>
            <a:off x="5226447" y="4514733"/>
            <a:ext cx="4431956" cy="2169160"/>
          </a:xfrm>
          <a:prstGeom prst="rect">
            <a:avLst/>
          </a:prstGeom>
        </p:spPr>
      </p:pic>
      <p:pic>
        <p:nvPicPr>
          <p:cNvPr id="6" name="図 5">
            <a:extLst>
              <a:ext uri="{FF2B5EF4-FFF2-40B4-BE49-F238E27FC236}">
                <a16:creationId xmlns:a16="http://schemas.microsoft.com/office/drawing/2014/main" id="{7789D5B9-8D11-4BEB-8461-7762C77E7A26}"/>
              </a:ext>
            </a:extLst>
          </p:cNvPr>
          <p:cNvPicPr/>
          <p:nvPr/>
        </p:nvPicPr>
        <p:blipFill>
          <a:blip r:embed="rId4"/>
          <a:stretch>
            <a:fillRect/>
          </a:stretch>
        </p:blipFill>
        <p:spPr>
          <a:xfrm>
            <a:off x="5005390" y="1543623"/>
            <a:ext cx="4808338" cy="1874520"/>
          </a:xfrm>
          <a:prstGeom prst="rect">
            <a:avLst/>
          </a:prstGeom>
        </p:spPr>
      </p:pic>
      <p:pic>
        <p:nvPicPr>
          <p:cNvPr id="4" name="図 3">
            <a:extLst>
              <a:ext uri="{FF2B5EF4-FFF2-40B4-BE49-F238E27FC236}">
                <a16:creationId xmlns:a16="http://schemas.microsoft.com/office/drawing/2014/main" id="{B7948338-21D6-4922-B187-E9FE6D5C638A}"/>
              </a:ext>
            </a:extLst>
          </p:cNvPr>
          <p:cNvPicPr/>
          <p:nvPr/>
        </p:nvPicPr>
        <p:blipFill>
          <a:blip r:embed="rId5"/>
          <a:stretch>
            <a:fillRect/>
          </a:stretch>
        </p:blipFill>
        <p:spPr>
          <a:xfrm>
            <a:off x="223838" y="2544763"/>
            <a:ext cx="3648075" cy="2819400"/>
          </a:xfrm>
          <a:prstGeom prst="rect">
            <a:avLst/>
          </a:prstGeom>
        </p:spPr>
      </p:pic>
      <p:sp>
        <p:nvSpPr>
          <p:cNvPr id="14341" name="Rectangle 9"/>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dirty="0">
                <a:solidFill>
                  <a:srgbClr val="565656"/>
                </a:solidFill>
                <a:latin typeface="HGP創英角ｺﾞｼｯｸUB" pitchFamily="50" charset="-128"/>
                <a:ea typeface="HGP創英角ｺﾞｼｯｸUB" pitchFamily="50" charset="-128"/>
              </a:rPr>
              <a:t>携帯電話の処分経験と処分方法</a:t>
            </a:r>
          </a:p>
        </p:txBody>
      </p:sp>
      <p:sp>
        <p:nvSpPr>
          <p:cNvPr id="107533" name="Text Box 13"/>
          <p:cNvSpPr txBox="1">
            <a:spLocks noChangeArrowheads="1"/>
          </p:cNvSpPr>
          <p:nvPr/>
        </p:nvSpPr>
        <p:spPr bwMode="auto">
          <a:xfrm>
            <a:off x="178858" y="631826"/>
            <a:ext cx="3831696"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携帯電話の処分経験の有無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Q4</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07537" name="Text Box 17"/>
          <p:cNvSpPr txBox="1">
            <a:spLocks noChangeArrowheads="1"/>
          </p:cNvSpPr>
          <p:nvPr/>
        </p:nvSpPr>
        <p:spPr bwMode="auto">
          <a:xfrm>
            <a:off x="4732867" y="454025"/>
            <a:ext cx="5079471"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wrap="square">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処分方法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Q5</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過去</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1</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年間（</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2021</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年</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4</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月～</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2022</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年</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3</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月まで）に処分経験が「ある」人ベース</a:t>
            </a:r>
          </a:p>
        </p:txBody>
      </p:sp>
      <p:sp>
        <p:nvSpPr>
          <p:cNvPr id="107539" name="Text Box 19"/>
          <p:cNvSpPr txBox="1">
            <a:spLocks noChangeArrowheads="1"/>
          </p:cNvSpPr>
          <p:nvPr/>
        </p:nvSpPr>
        <p:spPr bwMode="auto">
          <a:xfrm>
            <a:off x="4732867" y="3448136"/>
            <a:ext cx="5173133"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wrap="square">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店頭来店の目的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Q6</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リサイクル目的で専売ショップ・量販店で処分した人ベース</a:t>
            </a:r>
          </a:p>
        </p:txBody>
      </p:sp>
      <p:sp>
        <p:nvSpPr>
          <p:cNvPr id="14348" name="Text Box 27"/>
          <p:cNvSpPr txBox="1">
            <a:spLocks noChangeArrowheads="1"/>
          </p:cNvSpPr>
          <p:nvPr/>
        </p:nvSpPr>
        <p:spPr bwMode="auto">
          <a:xfrm>
            <a:off x="178859" y="2005013"/>
            <a:ext cx="3912527"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600" dirty="0">
                <a:latin typeface="HGP創英角ｺﾞｼｯｸUB" pitchFamily="50" charset="-128"/>
                <a:ea typeface="HGP創英角ｺﾞｼｯｸUB" pitchFamily="50" charset="-128"/>
              </a:rPr>
              <a:t>Q </a:t>
            </a:r>
            <a:r>
              <a:rPr lang="ja-JP" altLang="en-US" sz="600" dirty="0">
                <a:latin typeface="HGP創英角ｺﾞｼｯｸUB" pitchFamily="50" charset="-128"/>
                <a:ea typeface="HGP創英角ｺﾞｼｯｸUB" pitchFamily="50" charset="-128"/>
              </a:rPr>
              <a:t>あなたは、過去</a:t>
            </a:r>
            <a:r>
              <a:rPr lang="en-US" altLang="ja-JP" sz="600" dirty="0">
                <a:latin typeface="HGP創英角ｺﾞｼｯｸUB" pitchFamily="50" charset="-128"/>
                <a:ea typeface="HGP創英角ｺﾞｼｯｸUB" pitchFamily="50" charset="-128"/>
              </a:rPr>
              <a:t>1</a:t>
            </a:r>
            <a:r>
              <a:rPr lang="ja-JP" altLang="en-US" sz="600" dirty="0">
                <a:latin typeface="HGP創英角ｺﾞｼｯｸUB" pitchFamily="50" charset="-128"/>
                <a:ea typeface="HGP創英角ｺﾞｼｯｸUB" pitchFamily="50" charset="-128"/>
              </a:rPr>
              <a:t>年間（</a:t>
            </a:r>
            <a:r>
              <a:rPr lang="en-US" altLang="ja-JP" sz="600" dirty="0">
                <a:latin typeface="HGP創英角ｺﾞｼｯｸUB" pitchFamily="50" charset="-128"/>
                <a:ea typeface="HGP創英角ｺﾞｼｯｸUB" pitchFamily="50" charset="-128"/>
              </a:rPr>
              <a:t>2021</a:t>
            </a:r>
            <a:r>
              <a:rPr lang="ja-JP" altLang="en-US" sz="600" dirty="0">
                <a:latin typeface="HGP創英角ｺﾞｼｯｸUB" pitchFamily="50" charset="-128"/>
                <a:ea typeface="HGP創英角ｺﾞｼｯｸUB" pitchFamily="50" charset="-128"/>
              </a:rPr>
              <a:t>年</a:t>
            </a:r>
            <a:r>
              <a:rPr lang="en-US" altLang="ja-JP" sz="600" dirty="0">
                <a:latin typeface="HGP創英角ｺﾞｼｯｸUB" pitchFamily="50" charset="-128"/>
                <a:ea typeface="HGP創英角ｺﾞｼｯｸUB" pitchFamily="50" charset="-128"/>
              </a:rPr>
              <a:t>4</a:t>
            </a:r>
            <a:r>
              <a:rPr lang="ja-JP" altLang="en-US" sz="600" dirty="0">
                <a:latin typeface="HGP創英角ｺﾞｼｯｸUB" pitchFamily="50" charset="-128"/>
                <a:ea typeface="HGP創英角ｺﾞｼｯｸUB" pitchFamily="50" charset="-128"/>
              </a:rPr>
              <a:t>月～</a:t>
            </a:r>
            <a:r>
              <a:rPr lang="en-US" altLang="ja-JP" sz="600" dirty="0">
                <a:latin typeface="HGP創英角ｺﾞｼｯｸUB" pitchFamily="50" charset="-128"/>
                <a:ea typeface="HGP創英角ｺﾞｼｯｸUB" pitchFamily="50" charset="-128"/>
              </a:rPr>
              <a:t>2022</a:t>
            </a:r>
            <a:r>
              <a:rPr lang="ja-JP" altLang="en-US" sz="600" dirty="0">
                <a:latin typeface="HGP創英角ｺﾞｼｯｸUB" pitchFamily="50" charset="-128"/>
                <a:ea typeface="HGP創英角ｺﾞｼｯｸUB" pitchFamily="50" charset="-128"/>
              </a:rPr>
              <a:t>年</a:t>
            </a:r>
            <a:r>
              <a:rPr lang="en-US" altLang="ja-JP" sz="600" dirty="0">
                <a:latin typeface="HGP創英角ｺﾞｼｯｸUB" pitchFamily="50" charset="-128"/>
                <a:ea typeface="HGP創英角ｺﾞｼｯｸUB" pitchFamily="50" charset="-128"/>
              </a:rPr>
              <a:t>3</a:t>
            </a:r>
            <a:r>
              <a:rPr lang="ja-JP" altLang="en-US" sz="600" dirty="0">
                <a:latin typeface="HGP創英角ｺﾞｼｯｸUB" pitchFamily="50" charset="-128"/>
                <a:ea typeface="HGP創英角ｺﾞｼｯｸUB" pitchFamily="50" charset="-128"/>
              </a:rPr>
              <a:t>月まで）に、ご自身が使用していた</a:t>
            </a:r>
            <a:br>
              <a:rPr lang="en-US" altLang="ja-JP" sz="600" dirty="0">
                <a:latin typeface="HGP創英角ｺﾞｼｯｸUB" pitchFamily="50" charset="-128"/>
                <a:ea typeface="HGP創英角ｺﾞｼｯｸUB" pitchFamily="50" charset="-128"/>
              </a:rPr>
            </a:br>
            <a:r>
              <a:rPr lang="ja-JP" altLang="en-US" sz="600" dirty="0">
                <a:latin typeface="HGP創英角ｺﾞｼｯｸUB" pitchFamily="50" charset="-128"/>
                <a:ea typeface="HGP創英角ｺﾞｼｯｸUB" pitchFamily="50" charset="-128"/>
              </a:rPr>
              <a:t>スマートフォン・携帯電話・</a:t>
            </a:r>
            <a:r>
              <a:rPr lang="en-US" altLang="ja-JP" sz="600" dirty="0">
                <a:latin typeface="HGP創英角ｺﾞｼｯｸUB" pitchFamily="50" charset="-128"/>
                <a:ea typeface="HGP創英角ｺﾞｼｯｸUB" pitchFamily="50" charset="-128"/>
              </a:rPr>
              <a:t>PHS</a:t>
            </a:r>
            <a:r>
              <a:rPr lang="ja-JP" altLang="en-US" sz="600" dirty="0">
                <a:latin typeface="HGP創英角ｺﾞｼｯｸUB" pitchFamily="50" charset="-128"/>
                <a:ea typeface="HGP創英角ｺﾞｼｯｸUB" pitchFamily="50" charset="-128"/>
              </a:rPr>
              <a:t>を処分したことがありますか。</a:t>
            </a:r>
            <a:br>
              <a:rPr lang="en-US" altLang="ja-JP" sz="600" dirty="0">
                <a:latin typeface="HGP創英角ｺﾞｼｯｸUB" pitchFamily="50" charset="-128"/>
                <a:ea typeface="HGP創英角ｺﾞｼｯｸUB" pitchFamily="50" charset="-128"/>
              </a:rPr>
            </a:br>
            <a:r>
              <a:rPr lang="en-US" altLang="ja-JP" sz="600" dirty="0">
                <a:latin typeface="HGP創英角ｺﾞｼｯｸUB" pitchFamily="50" charset="-128"/>
                <a:ea typeface="HGP創英角ｺﾞｼｯｸUB" pitchFamily="50" charset="-128"/>
              </a:rPr>
              <a:t>※</a:t>
            </a:r>
            <a:r>
              <a:rPr lang="ja-JP" altLang="en-US" sz="600" dirty="0">
                <a:latin typeface="HGP創英角ｺﾞｼｯｸUB" pitchFamily="50" charset="-128"/>
                <a:ea typeface="HGP創英角ｺﾞｼｯｸUB" pitchFamily="50" charset="-128"/>
              </a:rPr>
              <a:t>ここでいう、処分とは店で引き取ってもらったり、人にあげたりした場合も含みます</a:t>
            </a:r>
            <a:r>
              <a:rPr lang="ja-JP" altLang="ja-JP" sz="600" dirty="0">
                <a:latin typeface="HGP創英角ｺﾞｼｯｸUB" pitchFamily="50" charset="-128"/>
                <a:ea typeface="HGP創英角ｺﾞｼｯｸUB" pitchFamily="50" charset="-128"/>
              </a:rPr>
              <a:t>。 【単一回答】</a:t>
            </a:r>
          </a:p>
        </p:txBody>
      </p:sp>
      <p:sp>
        <p:nvSpPr>
          <p:cNvPr id="14349" name="Text Box 28"/>
          <p:cNvSpPr txBox="1">
            <a:spLocks noChangeArrowheads="1"/>
          </p:cNvSpPr>
          <p:nvPr/>
        </p:nvSpPr>
        <p:spPr bwMode="auto">
          <a:xfrm>
            <a:off x="4891088" y="1331914"/>
            <a:ext cx="495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dirty="0">
                <a:latin typeface="HGP創英角ｺﾞｼｯｸUB" pitchFamily="50" charset="-128"/>
                <a:ea typeface="HGP創英角ｺﾞｼｯｸUB" pitchFamily="50" charset="-128"/>
              </a:rPr>
              <a:t>Q </a:t>
            </a:r>
            <a:r>
              <a:rPr lang="ja-JP" altLang="en-US" sz="700" dirty="0">
                <a:latin typeface="HGP創英角ｺﾞｼｯｸUB" pitchFamily="50" charset="-128"/>
                <a:ea typeface="HGP創英角ｺﾞｼｯｸUB" pitchFamily="50" charset="-128"/>
              </a:rPr>
              <a:t>前問で過去</a:t>
            </a:r>
            <a:r>
              <a:rPr lang="en-US" altLang="ja-JP" sz="700" dirty="0">
                <a:latin typeface="HGP創英角ｺﾞｼｯｸUB" pitchFamily="50" charset="-128"/>
                <a:ea typeface="HGP創英角ｺﾞｼｯｸUB" pitchFamily="50" charset="-128"/>
              </a:rPr>
              <a:t>1</a:t>
            </a:r>
            <a:r>
              <a:rPr lang="ja-JP" altLang="en-US" sz="700" dirty="0">
                <a:latin typeface="HGP創英角ｺﾞｼｯｸUB" pitchFamily="50" charset="-128"/>
                <a:ea typeface="HGP創英角ｺﾞｼｯｸUB" pitchFamily="50" charset="-128"/>
              </a:rPr>
              <a:t>年間に処分したスマートフォン・携帯電話・</a:t>
            </a:r>
            <a:r>
              <a:rPr lang="en-US" altLang="ja-JP" sz="700" dirty="0">
                <a:latin typeface="HGP創英角ｺﾞｼｯｸUB" pitchFamily="50" charset="-128"/>
                <a:ea typeface="HGP創英角ｺﾞｼｯｸUB" pitchFamily="50" charset="-128"/>
              </a:rPr>
              <a:t>PHS</a:t>
            </a:r>
            <a:r>
              <a:rPr lang="ja-JP" altLang="en-US" sz="700" dirty="0">
                <a:latin typeface="HGP創英角ｺﾞｼｯｸUB" pitchFamily="50" charset="-128"/>
                <a:ea typeface="HGP創英角ｺﾞｼｯｸUB" pitchFamily="50" charset="-128"/>
              </a:rPr>
              <a:t>が「ある」とお答えの方に伺います。</a:t>
            </a:r>
            <a:br>
              <a:rPr lang="en-US" altLang="ja-JP" sz="700" dirty="0">
                <a:latin typeface="HGP創英角ｺﾞｼｯｸUB" pitchFamily="50" charset="-128"/>
                <a:ea typeface="HGP創英角ｺﾞｼｯｸUB" pitchFamily="50" charset="-128"/>
              </a:rPr>
            </a:br>
            <a:r>
              <a:rPr lang="ja-JP" altLang="en-US" sz="700" dirty="0">
                <a:latin typeface="HGP創英角ｺﾞｼｯｸUB" pitchFamily="50" charset="-128"/>
                <a:ea typeface="HGP創英角ｺﾞｼｯｸUB" pitchFamily="50" charset="-128"/>
              </a:rPr>
              <a:t>では、どちらで処分を行われましたか。</a:t>
            </a:r>
            <a:r>
              <a:rPr lang="ja-JP" altLang="ja-JP" sz="700" dirty="0">
                <a:latin typeface="HGP創英角ｺﾞｼｯｸUB" pitchFamily="50" charset="-128"/>
                <a:ea typeface="HGP創英角ｺﾞｼｯｸUB" pitchFamily="50" charset="-128"/>
              </a:rPr>
              <a:t>【複数回答】</a:t>
            </a:r>
          </a:p>
        </p:txBody>
      </p:sp>
      <p:sp>
        <p:nvSpPr>
          <p:cNvPr id="14350" name="Text Box 29"/>
          <p:cNvSpPr txBox="1">
            <a:spLocks noChangeArrowheads="1"/>
          </p:cNvSpPr>
          <p:nvPr/>
        </p:nvSpPr>
        <p:spPr bwMode="auto">
          <a:xfrm>
            <a:off x="5116381" y="4298219"/>
            <a:ext cx="48291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dirty="0">
                <a:latin typeface="HGP創英角ｺﾞｼｯｸUB" pitchFamily="50" charset="-128"/>
                <a:ea typeface="HGP創英角ｺﾞｼｯｸUB" pitchFamily="50" charset="-128"/>
              </a:rPr>
              <a:t>Q </a:t>
            </a:r>
            <a:r>
              <a:rPr lang="ja-JP" altLang="ja-JP" sz="700" dirty="0">
                <a:latin typeface="HGP創英角ｺﾞｼｯｸUB" pitchFamily="50" charset="-128"/>
                <a:ea typeface="HGP創英角ｺﾞｼｯｸUB" pitchFamily="50" charset="-128"/>
              </a:rPr>
              <a:t>過去1年間にスマートフォン</a:t>
            </a:r>
            <a:r>
              <a:rPr lang="ja-JP" altLang="en-US" sz="700" dirty="0">
                <a:latin typeface="HGP創英角ｺﾞｼｯｸUB" pitchFamily="50" charset="-128"/>
                <a:ea typeface="HGP創英角ｺﾞｼｯｸUB" pitchFamily="50" charset="-128"/>
              </a:rPr>
              <a:t>・</a:t>
            </a:r>
            <a:r>
              <a:rPr lang="ja-JP" altLang="ja-JP" sz="700" dirty="0">
                <a:latin typeface="HGP創英角ｺﾞｼｯｸUB" pitchFamily="50" charset="-128"/>
                <a:ea typeface="HGP創英角ｺﾞｼｯｸUB" pitchFamily="50" charset="-128"/>
              </a:rPr>
              <a:t>携帯電話・PHSを処分した際に、「専売ショップで引き取ってもらった」「量販店で引き取って</a:t>
            </a:r>
            <a:br>
              <a:rPr lang="en-US" altLang="ja-JP" sz="700" dirty="0">
                <a:latin typeface="HGP創英角ｺﾞｼｯｸUB" pitchFamily="50" charset="-128"/>
                <a:ea typeface="HGP創英角ｺﾞｼｯｸUB" pitchFamily="50" charset="-128"/>
              </a:rPr>
            </a:br>
            <a:r>
              <a:rPr lang="ja-JP" altLang="ja-JP" sz="700" dirty="0">
                <a:latin typeface="HGP創英角ｺﾞｼｯｸUB" pitchFamily="50" charset="-128"/>
                <a:ea typeface="HGP創英角ｺﾞｼｯｸUB" pitchFamily="50" charset="-128"/>
              </a:rPr>
              <a:t>もらった」とお答えの方にお伺いします。どのような目的でお店に行かれた時に処分されましたか。 【複数回答】</a:t>
            </a:r>
          </a:p>
        </p:txBody>
      </p:sp>
      <p:sp>
        <p:nvSpPr>
          <p:cNvPr id="15" name="Text Box 14">
            <a:extLst>
              <a:ext uri="{FF2B5EF4-FFF2-40B4-BE49-F238E27FC236}">
                <a16:creationId xmlns:a16="http://schemas.microsoft.com/office/drawing/2014/main" id="{495F6B8A-8777-4391-9D90-97F31BF5E683}"/>
              </a:ext>
            </a:extLst>
          </p:cNvPr>
          <p:cNvSpPr txBox="1">
            <a:spLocks noChangeArrowheads="1"/>
          </p:cNvSpPr>
          <p:nvPr/>
        </p:nvSpPr>
        <p:spPr bwMode="auto">
          <a:xfrm>
            <a:off x="178858" y="1090065"/>
            <a:ext cx="3955521" cy="538609"/>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lnSpc>
                <a:spcPct val="80000"/>
              </a:lnSpc>
              <a:spcBef>
                <a:spcPct val="50000"/>
              </a:spcBef>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過去</a:t>
            </a:r>
            <a:r>
              <a:rPr lang="en-US" altLang="ja-JP" sz="1000" dirty="0">
                <a:solidFill>
                  <a:srgbClr val="000066"/>
                </a:solidFill>
                <a:latin typeface="HGP創英角ｺﾞｼｯｸUB" pitchFamily="50" charset="-128"/>
                <a:ea typeface="HGP創英角ｺﾞｼｯｸUB" pitchFamily="50" charset="-128"/>
              </a:rPr>
              <a:t>1</a:t>
            </a:r>
            <a:r>
              <a:rPr lang="ja-JP" altLang="en-US" sz="1000" dirty="0">
                <a:solidFill>
                  <a:srgbClr val="000066"/>
                </a:solidFill>
                <a:latin typeface="HGP創英角ｺﾞｼｯｸUB" pitchFamily="50" charset="-128"/>
                <a:ea typeface="HGP創英角ｺﾞｼｯｸUB" pitchFamily="50" charset="-128"/>
              </a:rPr>
              <a:t>年間にスマートフォン・携帯電話・</a:t>
            </a:r>
            <a:r>
              <a:rPr lang="en-US" altLang="ja-JP" sz="1000" dirty="0">
                <a:solidFill>
                  <a:srgbClr val="000066"/>
                </a:solidFill>
                <a:latin typeface="HGP創英角ｺﾞｼｯｸUB" pitchFamily="50" charset="-128"/>
                <a:ea typeface="HGP創英角ｺﾞｼｯｸUB" pitchFamily="50" charset="-128"/>
              </a:rPr>
              <a:t>PHS</a:t>
            </a:r>
            <a:r>
              <a:rPr lang="ja-JP" altLang="en-US" sz="1000" dirty="0">
                <a:solidFill>
                  <a:srgbClr val="000066"/>
                </a:solidFill>
                <a:latin typeface="HGP創英角ｺﾞｼｯｸUB" pitchFamily="50" charset="-128"/>
                <a:ea typeface="HGP創英角ｺﾞｼｯｸUB" pitchFamily="50" charset="-128"/>
              </a:rPr>
              <a:t>を</a:t>
            </a:r>
            <a:br>
              <a:rPr lang="en-US" altLang="ja-JP" sz="1000" dirty="0">
                <a:solidFill>
                  <a:srgbClr val="000066"/>
                </a:solidFill>
                <a:latin typeface="HGP創英角ｺﾞｼｯｸUB" pitchFamily="50" charset="-128"/>
                <a:ea typeface="HGP創英角ｺﾞｼｯｸUB" pitchFamily="50" charset="-128"/>
              </a:rPr>
            </a:br>
            <a:r>
              <a:rPr lang="ja-JP" altLang="en-US" sz="1000" dirty="0">
                <a:solidFill>
                  <a:srgbClr val="FF0000"/>
                </a:solidFill>
                <a:latin typeface="HGP創英角ｺﾞｼｯｸUB" pitchFamily="50" charset="-128"/>
                <a:ea typeface="HGP創英角ｺﾞｼｯｸUB" pitchFamily="50" charset="-128"/>
              </a:rPr>
              <a:t>処分したことが「ある」人は</a:t>
            </a:r>
            <a:r>
              <a:rPr lang="en-US" altLang="ja-JP" sz="1000" dirty="0">
                <a:solidFill>
                  <a:srgbClr val="FF0000"/>
                </a:solidFill>
                <a:latin typeface="HGP創英角ｺﾞｼｯｸUB" pitchFamily="50" charset="-128"/>
                <a:ea typeface="HGP創英角ｺﾞｼｯｸUB" pitchFamily="50" charset="-128"/>
              </a:rPr>
              <a:t>17%</a:t>
            </a:r>
            <a:r>
              <a:rPr lang="ja-JP" altLang="en-US" sz="1000" dirty="0" err="1">
                <a:solidFill>
                  <a:schemeClr val="accent2"/>
                </a:solidFill>
                <a:latin typeface="HGP創英角ｺﾞｼｯｸUB" pitchFamily="50" charset="-128"/>
                <a:ea typeface="HGP創英角ｺﾞｼｯｸUB" pitchFamily="50" charset="-128"/>
              </a:rPr>
              <a:t>。</a:t>
            </a:r>
            <a:endParaRPr lang="ja-JP" altLang="en-US" sz="1000" dirty="0">
              <a:solidFill>
                <a:schemeClr val="accent2"/>
              </a:solidFill>
              <a:latin typeface="HGP創英角ｺﾞｼｯｸUB" pitchFamily="50" charset="-128"/>
              <a:ea typeface="HGP創英角ｺﾞｼｯｸUB" pitchFamily="50" charset="-128"/>
            </a:endParaRPr>
          </a:p>
          <a:p>
            <a:pPr algn="l" eaLnBrk="1" hangingPunct="1">
              <a:lnSpc>
                <a:spcPct val="80000"/>
              </a:lnSpc>
              <a:spcBef>
                <a:spcPct val="50000"/>
              </a:spcBef>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処分経験率は昨年度と同率。</a:t>
            </a:r>
          </a:p>
        </p:txBody>
      </p:sp>
      <p:sp>
        <p:nvSpPr>
          <p:cNvPr id="16" name="Text Box 18">
            <a:extLst>
              <a:ext uri="{FF2B5EF4-FFF2-40B4-BE49-F238E27FC236}">
                <a16:creationId xmlns:a16="http://schemas.microsoft.com/office/drawing/2014/main" id="{3FDD598F-8D91-42F2-B72A-89691A95720A}"/>
              </a:ext>
            </a:extLst>
          </p:cNvPr>
          <p:cNvSpPr txBox="1">
            <a:spLocks noChangeArrowheads="1"/>
          </p:cNvSpPr>
          <p:nvPr/>
        </p:nvSpPr>
        <p:spPr bwMode="auto">
          <a:xfrm>
            <a:off x="4750064" y="703263"/>
            <a:ext cx="4807752" cy="553998"/>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処分方法は</a:t>
            </a:r>
            <a:r>
              <a:rPr lang="ja-JP" altLang="en-US" sz="1000" dirty="0">
                <a:solidFill>
                  <a:srgbClr val="FF0000"/>
                </a:solidFill>
                <a:latin typeface="HGP創英角ｺﾞｼｯｸUB" pitchFamily="50" charset="-128"/>
                <a:ea typeface="HGP創英角ｺﾞｼｯｸUB" pitchFamily="50" charset="-128"/>
              </a:rPr>
              <a:t>「専売ショップで下取りをしてもらった」が</a:t>
            </a:r>
            <a:r>
              <a:rPr lang="en-US" altLang="ja-JP" sz="1000" dirty="0">
                <a:solidFill>
                  <a:srgbClr val="FF0000"/>
                </a:solidFill>
                <a:latin typeface="HGP創英角ｺﾞｼｯｸUB" pitchFamily="50" charset="-128"/>
                <a:ea typeface="HGP創英角ｺﾞｼｯｸUB" pitchFamily="50" charset="-128"/>
              </a:rPr>
              <a:t>36</a:t>
            </a:r>
            <a:r>
              <a:rPr lang="ja-JP" altLang="en-US" sz="1000" dirty="0">
                <a:solidFill>
                  <a:srgbClr val="FF0000"/>
                </a:solidFill>
                <a:latin typeface="HGP創英角ｺﾞｼｯｸUB" pitchFamily="50" charset="-128"/>
                <a:ea typeface="HGP創英角ｺﾞｼｯｸUB" pitchFamily="50" charset="-128"/>
              </a:rPr>
              <a:t>％、 「専売ショップでリサイクル目的で引き取ってもらった」が</a:t>
            </a:r>
            <a:r>
              <a:rPr lang="en-US" altLang="ja-JP" sz="1000" dirty="0">
                <a:solidFill>
                  <a:srgbClr val="FF0000"/>
                </a:solidFill>
                <a:latin typeface="HGP創英角ｺﾞｼｯｸUB" pitchFamily="50" charset="-128"/>
                <a:ea typeface="HGP創英角ｺﾞｼｯｸUB" pitchFamily="50" charset="-128"/>
              </a:rPr>
              <a:t>31</a:t>
            </a:r>
            <a:r>
              <a:rPr lang="ja-JP" altLang="en-US" sz="1000" dirty="0">
                <a:solidFill>
                  <a:srgbClr val="FF0000"/>
                </a:solidFill>
                <a:latin typeface="HGP創英角ｺﾞｼｯｸUB" pitchFamily="50" charset="-128"/>
                <a:ea typeface="HGP創英角ｺﾞｼｯｸUB" pitchFamily="50" charset="-128"/>
              </a:rPr>
              <a:t>％で上位</a:t>
            </a:r>
            <a:r>
              <a:rPr lang="ja-JP" altLang="en-US" sz="1000" dirty="0">
                <a:solidFill>
                  <a:schemeClr val="accent2"/>
                </a:solidFill>
                <a:latin typeface="HGP創英角ｺﾞｼｯｸUB" pitchFamily="50" charset="-128"/>
                <a:ea typeface="HGP創英角ｺﾞｼｯｸUB" pitchFamily="50" charset="-128"/>
              </a:rPr>
              <a:t>。</a:t>
            </a:r>
            <a:br>
              <a:rPr lang="en-US" altLang="ja-JP" sz="900" dirty="0">
                <a:solidFill>
                  <a:schemeClr val="accent2"/>
                </a:solidFill>
                <a:latin typeface="HGP創英角ｺﾞｼｯｸUB" pitchFamily="50" charset="-128"/>
                <a:ea typeface="HGP創英角ｺﾞｼｯｸUB" pitchFamily="50" charset="-128"/>
              </a:rPr>
            </a:br>
            <a:r>
              <a:rPr lang="ja-JP" altLang="en-US" sz="1000" dirty="0">
                <a:solidFill>
                  <a:srgbClr val="000066"/>
                </a:solidFill>
                <a:latin typeface="HGP創英角ｺﾞｼｯｸUB" pitchFamily="50" charset="-128"/>
                <a:ea typeface="HGP創英角ｺﾞｼｯｸUB" pitchFamily="50" charset="-128"/>
              </a:rPr>
              <a:t>処分場所のメインは専売ショップである様子。</a:t>
            </a:r>
          </a:p>
        </p:txBody>
      </p:sp>
      <p:sp>
        <p:nvSpPr>
          <p:cNvPr id="17" name="Text Box 20">
            <a:extLst>
              <a:ext uri="{FF2B5EF4-FFF2-40B4-BE49-F238E27FC236}">
                <a16:creationId xmlns:a16="http://schemas.microsoft.com/office/drawing/2014/main" id="{35EA9C4D-C629-46F1-B6A8-2AA8CBCB32BB}"/>
              </a:ext>
            </a:extLst>
          </p:cNvPr>
          <p:cNvSpPr txBox="1">
            <a:spLocks noChangeArrowheads="1"/>
          </p:cNvSpPr>
          <p:nvPr/>
        </p:nvSpPr>
        <p:spPr bwMode="auto">
          <a:xfrm>
            <a:off x="4868731" y="3689436"/>
            <a:ext cx="5037269" cy="553998"/>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50000"/>
              </a:spcBef>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店頭で処分した人の来店の目的は、</a:t>
            </a:r>
            <a:r>
              <a:rPr lang="ja-JP" altLang="en-US" sz="1000" dirty="0">
                <a:solidFill>
                  <a:srgbClr val="FF0000"/>
                </a:solidFill>
                <a:latin typeface="HGP創英角ｺﾞｼｯｸUB" pitchFamily="50" charset="-128"/>
                <a:ea typeface="HGP創英角ｺﾞｼｯｸUB" pitchFamily="50" charset="-128"/>
              </a:rPr>
              <a:t>「携帯端末の買い替えのため（直近まで使用していた携帯端末をその場で処分）」が最も高く</a:t>
            </a:r>
            <a:r>
              <a:rPr lang="en-US" altLang="ja-JP" sz="1000" dirty="0">
                <a:solidFill>
                  <a:srgbClr val="FF0000"/>
                </a:solidFill>
                <a:latin typeface="HGP創英角ｺﾞｼｯｸUB" pitchFamily="50" charset="-128"/>
                <a:ea typeface="HGP創英角ｺﾞｼｯｸUB" pitchFamily="50" charset="-128"/>
              </a:rPr>
              <a:t>71%</a:t>
            </a:r>
            <a:r>
              <a:rPr lang="ja-JP" altLang="en-US" sz="1000" dirty="0" err="1">
                <a:solidFill>
                  <a:schemeClr val="accent2"/>
                </a:solidFill>
                <a:latin typeface="HGP創英角ｺﾞｼｯｸUB" pitchFamily="50" charset="-128"/>
                <a:ea typeface="HGP創英角ｺﾞｼｯｸUB" pitchFamily="50" charset="-128"/>
              </a:rPr>
              <a:t>。</a:t>
            </a:r>
            <a:endParaRPr lang="ja-JP" altLang="en-US" sz="1000" dirty="0">
              <a:solidFill>
                <a:schemeClr val="accent2"/>
              </a:solidFill>
              <a:latin typeface="HGP創英角ｺﾞｼｯｸUB" pitchFamily="50" charset="-128"/>
              <a:ea typeface="HGP創英角ｺﾞｼｯｸUB" pitchFamily="50" charset="-128"/>
            </a:endParaRPr>
          </a:p>
          <a:p>
            <a:pPr algn="l" eaLnBrk="1" hangingPunct="1">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処分のみのために来店することは少ない様子。</a:t>
            </a:r>
          </a:p>
        </p:txBody>
      </p:sp>
      <p:sp>
        <p:nvSpPr>
          <p:cNvPr id="18" name="楕円 17">
            <a:extLst>
              <a:ext uri="{FF2B5EF4-FFF2-40B4-BE49-F238E27FC236}">
                <a16:creationId xmlns:a16="http://schemas.microsoft.com/office/drawing/2014/main" id="{57AB8681-E3B5-4050-9F4D-FADEBA6034E7}"/>
              </a:ext>
            </a:extLst>
          </p:cNvPr>
          <p:cNvSpPr/>
          <p:nvPr/>
        </p:nvSpPr>
        <p:spPr>
          <a:xfrm>
            <a:off x="1420242" y="4707131"/>
            <a:ext cx="379748" cy="2389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24" name="正方形/長方形 23">
            <a:extLst>
              <a:ext uri="{FF2B5EF4-FFF2-40B4-BE49-F238E27FC236}">
                <a16:creationId xmlns:a16="http://schemas.microsoft.com/office/drawing/2014/main" id="{F8CDC1B5-2BAA-400E-A16F-AE77701A74CB}"/>
              </a:ext>
            </a:extLst>
          </p:cNvPr>
          <p:cNvSpPr/>
          <p:nvPr/>
        </p:nvSpPr>
        <p:spPr>
          <a:xfrm>
            <a:off x="5353507" y="1781196"/>
            <a:ext cx="871062" cy="14965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25" name="正方形/長方形 24">
            <a:extLst>
              <a:ext uri="{FF2B5EF4-FFF2-40B4-BE49-F238E27FC236}">
                <a16:creationId xmlns:a16="http://schemas.microsoft.com/office/drawing/2014/main" id="{DAE61997-8415-4F02-94F9-7523E5F76A60}"/>
              </a:ext>
            </a:extLst>
          </p:cNvPr>
          <p:cNvSpPr/>
          <p:nvPr/>
        </p:nvSpPr>
        <p:spPr>
          <a:xfrm>
            <a:off x="5627701" y="4733079"/>
            <a:ext cx="653070" cy="18139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2166644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E2C1BC3-A1BB-4228-95D9-BCD2917C36DD}"/>
              </a:ext>
            </a:extLst>
          </p:cNvPr>
          <p:cNvPicPr/>
          <p:nvPr/>
        </p:nvPicPr>
        <p:blipFill>
          <a:blip r:embed="rId3"/>
          <a:stretch>
            <a:fillRect/>
          </a:stretch>
        </p:blipFill>
        <p:spPr>
          <a:xfrm>
            <a:off x="319469" y="4048356"/>
            <a:ext cx="9273422" cy="2590800"/>
          </a:xfrm>
          <a:prstGeom prst="rect">
            <a:avLst/>
          </a:prstGeom>
        </p:spPr>
      </p:pic>
      <p:pic>
        <p:nvPicPr>
          <p:cNvPr id="3" name="図 2">
            <a:extLst>
              <a:ext uri="{FF2B5EF4-FFF2-40B4-BE49-F238E27FC236}">
                <a16:creationId xmlns:a16="http://schemas.microsoft.com/office/drawing/2014/main" id="{FF14DA8F-5E2A-4CE2-969C-23286C77AADB}"/>
              </a:ext>
            </a:extLst>
          </p:cNvPr>
          <p:cNvPicPr/>
          <p:nvPr/>
        </p:nvPicPr>
        <p:blipFill>
          <a:blip r:embed="rId4"/>
          <a:stretch>
            <a:fillRect/>
          </a:stretch>
        </p:blipFill>
        <p:spPr>
          <a:xfrm>
            <a:off x="4075113" y="1293200"/>
            <a:ext cx="5751512" cy="2598738"/>
          </a:xfrm>
          <a:prstGeom prst="rect">
            <a:avLst/>
          </a:prstGeom>
        </p:spPr>
      </p:pic>
      <p:sp>
        <p:nvSpPr>
          <p:cNvPr id="15364" name="Rectangle 2"/>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ja-JP" altLang="en-US" sz="1800" dirty="0">
                <a:solidFill>
                  <a:srgbClr val="565656"/>
                </a:solidFill>
                <a:latin typeface="HGP創英角ｺﾞｼｯｸUB" pitchFamily="50" charset="-128"/>
                <a:ea typeface="HGP創英角ｺﾞｼｯｸUB" pitchFamily="50" charset="-128"/>
              </a:rPr>
              <a:t>通信機器として利用中のもの以外のスマートフォン・携帯電話・</a:t>
            </a:r>
            <a:r>
              <a:rPr lang="en-US" altLang="ja-JP" sz="1800" dirty="0">
                <a:solidFill>
                  <a:srgbClr val="565656"/>
                </a:solidFill>
                <a:latin typeface="HGP創英角ｺﾞｼｯｸUB" pitchFamily="50" charset="-128"/>
                <a:ea typeface="HGP創英角ｺﾞｼｯｸUB" pitchFamily="50" charset="-128"/>
              </a:rPr>
              <a:t>PHS</a:t>
            </a:r>
            <a:r>
              <a:rPr lang="ja-JP" altLang="en-US" sz="1800" dirty="0">
                <a:solidFill>
                  <a:srgbClr val="565656"/>
                </a:solidFill>
                <a:latin typeface="HGP創英角ｺﾞｼｯｸUB" pitchFamily="50" charset="-128"/>
                <a:ea typeface="HGP創英角ｺﾞｼｯｸUB" pitchFamily="50" charset="-128"/>
              </a:rPr>
              <a:t>の保有状況</a:t>
            </a:r>
          </a:p>
        </p:txBody>
      </p:sp>
      <p:sp>
        <p:nvSpPr>
          <p:cNvPr id="15367" name="Text Box 14"/>
          <p:cNvSpPr txBox="1">
            <a:spLocks noChangeArrowheads="1"/>
          </p:cNvSpPr>
          <p:nvPr/>
        </p:nvSpPr>
        <p:spPr bwMode="auto">
          <a:xfrm>
            <a:off x="4062147" y="488950"/>
            <a:ext cx="5643827"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dirty="0">
                <a:latin typeface="HGP創英角ｺﾞｼｯｸUB" pitchFamily="50" charset="-128"/>
                <a:ea typeface="HGP創英角ｺﾞｼｯｸUB" pitchFamily="50" charset="-128"/>
              </a:rPr>
              <a:t>Q </a:t>
            </a:r>
            <a:r>
              <a:rPr lang="en-US" altLang="ja-JP" sz="700" dirty="0" err="1">
                <a:latin typeface="HGP創英角ｺﾞｼｯｸUB" pitchFamily="50" charset="-128"/>
                <a:ea typeface="HGP創英角ｺﾞｼｯｸUB" pitchFamily="50" charset="-128"/>
              </a:rPr>
              <a:t>携帯電話会社（NTT</a:t>
            </a:r>
            <a:r>
              <a:rPr lang="ja-JP" altLang="en-US" sz="700" dirty="0">
                <a:latin typeface="HGP創英角ｺﾞｼｯｸUB" pitchFamily="50" charset="-128"/>
                <a:ea typeface="HGP創英角ｺﾞｼｯｸUB" pitchFamily="50" charset="-128"/>
              </a:rPr>
              <a:t>ドコモ・</a:t>
            </a:r>
            <a:r>
              <a:rPr lang="en-US" altLang="ja-JP" sz="700" dirty="0">
                <a:latin typeface="HGP創英角ｺﾞｼｯｸUB" pitchFamily="50" charset="-128"/>
                <a:ea typeface="HGP創英角ｺﾞｼｯｸUB" pitchFamily="50" charset="-128"/>
              </a:rPr>
              <a:t>KDDI(au)</a:t>
            </a:r>
            <a:r>
              <a:rPr lang="ja-JP" altLang="en-US" sz="700" dirty="0">
                <a:latin typeface="HGP創英角ｺﾞｼｯｸUB" pitchFamily="50" charset="-128"/>
                <a:ea typeface="HGP創英角ｺﾞｼｯｸUB" pitchFamily="50" charset="-128"/>
              </a:rPr>
              <a:t>・ソフトバンク・楽天モバイルなど</a:t>
            </a:r>
            <a:r>
              <a:rPr lang="en-US" altLang="ja-JP" sz="700" dirty="0">
                <a:latin typeface="HGP創英角ｺﾞｼｯｸUB" pitchFamily="50" charset="-128"/>
                <a:ea typeface="HGP創英角ｺﾞｼｯｸUB" pitchFamily="50" charset="-128"/>
              </a:rPr>
              <a:t>）</a:t>
            </a:r>
            <a:r>
              <a:rPr lang="en-US" altLang="ja-JP" sz="700" dirty="0" err="1">
                <a:latin typeface="HGP創英角ｺﾞｼｯｸUB" pitchFamily="50" charset="-128"/>
                <a:ea typeface="HGP創英角ｺﾞｼｯｸUB" pitchFamily="50" charset="-128"/>
              </a:rPr>
              <a:t>との回線契約を解約した後も、保有（保存）しているスマートフォン</a:t>
            </a:r>
            <a:r>
              <a:rPr lang="ja-JP" altLang="en-US" sz="700" dirty="0">
                <a:latin typeface="HGP創英角ｺﾞｼｯｸUB" pitchFamily="50" charset="-128"/>
                <a:ea typeface="HGP創英角ｺﾞｼｯｸUB" pitchFamily="50" charset="-128"/>
              </a:rPr>
              <a:t>・</a:t>
            </a:r>
            <a:r>
              <a:rPr lang="en-US" altLang="ja-JP" sz="700" dirty="0" err="1">
                <a:latin typeface="HGP創英角ｺﾞｼｯｸUB" pitchFamily="50" charset="-128"/>
                <a:ea typeface="HGP創英角ｺﾞｼｯｸUB" pitchFamily="50" charset="-128"/>
              </a:rPr>
              <a:t>携帯電話・PHSは何台ありますか</a:t>
            </a:r>
            <a:r>
              <a:rPr lang="en-US" altLang="ja-JP" sz="700" dirty="0">
                <a:latin typeface="HGP創英角ｺﾞｼｯｸUB" pitchFamily="50" charset="-128"/>
                <a:ea typeface="HGP創英角ｺﾞｼｯｸUB" pitchFamily="50" charset="-128"/>
              </a:rPr>
              <a:t>。</a:t>
            </a:r>
          </a:p>
          <a:p>
            <a:pPr eaLnBrk="1" hangingPunct="1"/>
            <a:r>
              <a:rPr lang="en-US" altLang="ja-JP" sz="700" dirty="0" err="1">
                <a:latin typeface="HGP創英角ｺﾞｼｯｸUB" pitchFamily="50" charset="-128"/>
                <a:ea typeface="HGP創英角ｺﾞｼｯｸUB" pitchFamily="50" charset="-128"/>
              </a:rPr>
              <a:t>また、そのうち携帯電話としての用途以外で実際に使っているスマートフォン</a:t>
            </a:r>
            <a:r>
              <a:rPr lang="ja-JP" altLang="en-US" sz="700" dirty="0">
                <a:latin typeface="HGP創英角ｺﾞｼｯｸUB" pitchFamily="50" charset="-128"/>
                <a:ea typeface="HGP創英角ｺﾞｼｯｸUB" pitchFamily="50" charset="-128"/>
              </a:rPr>
              <a:t>・</a:t>
            </a:r>
            <a:r>
              <a:rPr lang="en-US" altLang="ja-JP" sz="700" dirty="0" err="1">
                <a:latin typeface="HGP創英角ｺﾞｼｯｸUB" pitchFamily="50" charset="-128"/>
                <a:ea typeface="HGP創英角ｺﾞｼｯｸUB" pitchFamily="50" charset="-128"/>
              </a:rPr>
              <a:t>携帯電話・PHSは何台ありますか。それぞれについて</a:t>
            </a:r>
            <a:r>
              <a:rPr lang="en-US" altLang="ja-JP" sz="700" dirty="0">
                <a:latin typeface="HGP創英角ｺﾞｼｯｸUB" pitchFamily="50" charset="-128"/>
                <a:ea typeface="HGP創英角ｺﾞｼｯｸUB" pitchFamily="50" charset="-128"/>
              </a:rPr>
              <a:t>、</a:t>
            </a:r>
          </a:p>
          <a:p>
            <a:pPr eaLnBrk="1" hangingPunct="1"/>
            <a:r>
              <a:rPr lang="en-US" altLang="ja-JP" sz="700" dirty="0" err="1">
                <a:latin typeface="HGP創英角ｺﾞｼｯｸUB" pitchFamily="50" charset="-128"/>
                <a:ea typeface="HGP創英角ｺﾞｼｯｸUB" pitchFamily="50" charset="-128"/>
              </a:rPr>
              <a:t>あてはまるものをお選びください</a:t>
            </a:r>
            <a:r>
              <a:rPr lang="en-US" altLang="ja-JP" sz="700" dirty="0">
                <a:latin typeface="HGP創英角ｺﾞｼｯｸUB" pitchFamily="50" charset="-128"/>
                <a:ea typeface="HGP創英角ｺﾞｼｯｸUB" pitchFamily="50" charset="-128"/>
              </a:rPr>
              <a:t>。</a:t>
            </a:r>
          </a:p>
          <a:p>
            <a:pPr algn="l" eaLnBrk="1" hangingPunct="1"/>
            <a:r>
              <a:rPr lang="en-US" altLang="ja-JP" sz="700" dirty="0">
                <a:latin typeface="HGP創英角ｺﾞｼｯｸUB" pitchFamily="50" charset="-128"/>
                <a:ea typeface="HGP創英角ｺﾞｼｯｸUB" pitchFamily="50" charset="-128"/>
              </a:rPr>
              <a:t>※ここでいう「携帯電話としての用途以外で実際に使っている」とは、携帯電話回線を使った通話やメールなどの使用ではなく、アラーム・タイマー、</a:t>
            </a:r>
          </a:p>
          <a:p>
            <a:pPr algn="l" eaLnBrk="1" hangingPunct="1"/>
            <a:r>
              <a:rPr lang="en-US" altLang="ja-JP" sz="700" dirty="0" err="1">
                <a:latin typeface="HGP創英角ｺﾞｼｯｸUB" pitchFamily="50" charset="-128"/>
                <a:ea typeface="HGP創英角ｺﾞｼｯｸUB" pitchFamily="50" charset="-128"/>
              </a:rPr>
              <a:t>カメラ、ゲームなどの機能や</a:t>
            </a:r>
            <a:r>
              <a:rPr lang="en-US" altLang="ja-JP" sz="700" dirty="0">
                <a:latin typeface="HGP創英角ｺﾞｼｯｸUB" pitchFamily="50" charset="-128"/>
                <a:ea typeface="HGP創英角ｺﾞｼｯｸUB" pitchFamily="50" charset="-128"/>
              </a:rPr>
              <a:t>、</a:t>
            </a:r>
            <a:r>
              <a:rPr lang="ja-JP" altLang="en-US" sz="700" dirty="0">
                <a:latin typeface="HGP創英角ｺﾞｼｯｸUB" pitchFamily="50" charset="-128"/>
                <a:ea typeface="HGP創英角ｺﾞｼｯｸUB" pitchFamily="50" charset="-128"/>
              </a:rPr>
              <a:t>自宅のインターネット回線や公衆無線</a:t>
            </a:r>
            <a:r>
              <a:rPr lang="en-US" altLang="ja-JP" sz="700" dirty="0" err="1">
                <a:latin typeface="HGP創英角ｺﾞｼｯｸUB" pitchFamily="50" charset="-128"/>
                <a:ea typeface="HGP創英角ｺﾞｼｯｸUB" pitchFamily="50" charset="-128"/>
              </a:rPr>
              <a:t>LAN等での使用を指します</a:t>
            </a:r>
            <a:r>
              <a:rPr lang="en-US" altLang="ja-JP" sz="700" dirty="0">
                <a:latin typeface="HGP創英角ｺﾞｼｯｸUB" pitchFamily="50" charset="-128"/>
                <a:ea typeface="HGP創英角ｺﾞｼｯｸUB" pitchFamily="50" charset="-128"/>
              </a:rPr>
              <a:t>。</a:t>
            </a:r>
          </a:p>
          <a:p>
            <a:pPr algn="l" eaLnBrk="1" hangingPunct="1"/>
            <a:r>
              <a:rPr lang="en-US" altLang="ja-JP" sz="700" dirty="0">
                <a:latin typeface="HGP創英角ｺﾞｼｯｸUB" pitchFamily="50" charset="-128"/>
                <a:ea typeface="HGP創英角ｺﾞｼｯｸUB" pitchFamily="50" charset="-128"/>
              </a:rPr>
              <a:t>※</a:t>
            </a:r>
            <a:r>
              <a:rPr lang="en-US" altLang="ja-JP" sz="700" dirty="0" err="1">
                <a:latin typeface="HGP創英角ｺﾞｼｯｸUB" pitchFamily="50" charset="-128"/>
                <a:ea typeface="HGP創英角ｺﾞｼｯｸUB" pitchFamily="50" charset="-128"/>
              </a:rPr>
              <a:t>ここでいう従来型の携帯電話とはいわゆるガラケーを指します</a:t>
            </a:r>
            <a:r>
              <a:rPr lang="en-US" altLang="ja-JP" sz="700" dirty="0">
                <a:latin typeface="HGP創英角ｺﾞｼｯｸUB" pitchFamily="50" charset="-128"/>
                <a:ea typeface="HGP創英角ｺﾞｼｯｸUB" pitchFamily="50" charset="-128"/>
              </a:rPr>
              <a:t>。</a:t>
            </a:r>
            <a:r>
              <a:rPr lang="ja-JP" altLang="ja-JP" sz="700" dirty="0">
                <a:latin typeface="HGP創英角ｺﾞｼｯｸUB" pitchFamily="50" charset="-128"/>
                <a:ea typeface="HGP創英角ｺﾞｼｯｸUB" pitchFamily="50" charset="-128"/>
              </a:rPr>
              <a:t>【単一回答】</a:t>
            </a:r>
          </a:p>
        </p:txBody>
      </p:sp>
      <p:sp>
        <p:nvSpPr>
          <p:cNvPr id="15368" name="Text Box 15"/>
          <p:cNvSpPr txBox="1">
            <a:spLocks noChangeArrowheads="1"/>
          </p:cNvSpPr>
          <p:nvPr/>
        </p:nvSpPr>
        <p:spPr bwMode="auto">
          <a:xfrm>
            <a:off x="2161399" y="4040473"/>
            <a:ext cx="7865781"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あなたが、通信機器としてご利用していないスマートフォン・携帯電話・</a:t>
            </a:r>
            <a:r>
              <a:rPr lang="en-US" altLang="ja-JP" sz="700" dirty="0">
                <a:latin typeface="HGP創英角ｺﾞｼｯｸUB" pitchFamily="50" charset="-128"/>
                <a:ea typeface="HGP創英角ｺﾞｼｯｸUB" pitchFamily="50" charset="-128"/>
              </a:rPr>
              <a:t>PHS</a:t>
            </a:r>
            <a:r>
              <a:rPr lang="ja-JP" altLang="en-US" sz="700" dirty="0" err="1">
                <a:latin typeface="HGP創英角ｺﾞｼｯｸUB" pitchFamily="50" charset="-128"/>
                <a:ea typeface="HGP創英角ｺﾞｼｯｸUB" pitchFamily="50" charset="-128"/>
              </a:rPr>
              <a:t>を保</a:t>
            </a:r>
            <a:r>
              <a:rPr lang="ja-JP" altLang="en-US" sz="700" dirty="0">
                <a:latin typeface="HGP創英角ｺﾞｼｯｸUB" pitchFamily="50" charset="-128"/>
                <a:ea typeface="HGP創英角ｺﾞｼｯｸUB" pitchFamily="50" charset="-128"/>
              </a:rPr>
              <a:t>有（保存）している理由は何ですか。</a:t>
            </a:r>
            <a:r>
              <a:rPr lang="ja-JP" altLang="ja-JP" sz="700" dirty="0">
                <a:latin typeface="HGP創英角ｺﾞｼｯｸUB" pitchFamily="50" charset="-128"/>
                <a:ea typeface="HGP創英角ｺﾞｼｯｸUB" pitchFamily="50" charset="-128"/>
              </a:rPr>
              <a:t> 【複数回答】</a:t>
            </a:r>
          </a:p>
        </p:txBody>
      </p:sp>
      <p:sp>
        <p:nvSpPr>
          <p:cNvPr id="15" name="Text Box 8"/>
          <p:cNvSpPr txBox="1">
            <a:spLocks noChangeArrowheads="1"/>
          </p:cNvSpPr>
          <p:nvPr/>
        </p:nvSpPr>
        <p:spPr bwMode="auto">
          <a:xfrm>
            <a:off x="134938" y="541415"/>
            <a:ext cx="3911600" cy="461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通信以外のスマートフォン・携帯電話・</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PHS</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の</a:t>
            </a:r>
          </a:p>
          <a:p>
            <a:pPr>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保有状況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Q8</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7" name="Text Box 12"/>
          <p:cNvSpPr txBox="1">
            <a:spLocks noChangeArrowheads="1"/>
          </p:cNvSpPr>
          <p:nvPr/>
        </p:nvSpPr>
        <p:spPr bwMode="auto">
          <a:xfrm>
            <a:off x="134938" y="2443633"/>
            <a:ext cx="3736975"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保有理由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Q11</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通信目的以外に保有（保存）している人ベース</a:t>
            </a:r>
          </a:p>
        </p:txBody>
      </p:sp>
      <p:sp>
        <p:nvSpPr>
          <p:cNvPr id="16" name="Text Box 24">
            <a:extLst>
              <a:ext uri="{FF2B5EF4-FFF2-40B4-BE49-F238E27FC236}">
                <a16:creationId xmlns:a16="http://schemas.microsoft.com/office/drawing/2014/main" id="{1947DE25-FE17-4FE3-8C2B-0A39394F03A3}"/>
              </a:ext>
            </a:extLst>
          </p:cNvPr>
          <p:cNvSpPr txBox="1">
            <a:spLocks noChangeArrowheads="1"/>
          </p:cNvSpPr>
          <p:nvPr/>
        </p:nvSpPr>
        <p:spPr bwMode="auto">
          <a:xfrm>
            <a:off x="298449" y="1080506"/>
            <a:ext cx="3736975" cy="461665"/>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lnSpc>
                <a:spcPct val="80000"/>
              </a:lnSpc>
              <a:spcBef>
                <a:spcPct val="50000"/>
              </a:spcBef>
              <a:buClr>
                <a:schemeClr val="accent2"/>
              </a:buClr>
              <a:buFont typeface="Wingdings" pitchFamily="2" charset="2"/>
              <a:buChar char="ü"/>
            </a:pPr>
            <a:r>
              <a:rPr lang="ja-JP" altLang="en-US" sz="1000" dirty="0">
                <a:solidFill>
                  <a:srgbClr val="FF3300"/>
                </a:solidFill>
                <a:latin typeface="HGP創英角ｺﾞｼｯｸUB" pitchFamily="50" charset="-128"/>
                <a:ea typeface="HGP創英角ｺﾞｼｯｸUB" pitchFamily="50" charset="-128"/>
              </a:rPr>
              <a:t>通信目的以外に従来型の携帯電話・</a:t>
            </a:r>
            <a:r>
              <a:rPr lang="en-US" altLang="ja-JP" sz="1000" dirty="0">
                <a:solidFill>
                  <a:srgbClr val="FF3300"/>
                </a:solidFill>
                <a:latin typeface="HGP創英角ｺﾞｼｯｸUB" pitchFamily="50" charset="-128"/>
                <a:ea typeface="HGP創英角ｺﾞｼｯｸUB" pitchFamily="50" charset="-128"/>
              </a:rPr>
              <a:t>PHS</a:t>
            </a:r>
            <a:r>
              <a:rPr lang="ja-JP" altLang="en-US" sz="1000" dirty="0">
                <a:solidFill>
                  <a:srgbClr val="FF3300"/>
                </a:solidFill>
                <a:latin typeface="HGP創英角ｺﾞｼｯｸUB" pitchFamily="50" charset="-128"/>
                <a:ea typeface="HGP創英角ｺﾞｼｯｸUB" pitchFamily="50" charset="-128"/>
              </a:rPr>
              <a:t>を持っている人は</a:t>
            </a:r>
            <a:r>
              <a:rPr lang="en-US" altLang="ja-JP" sz="1000" dirty="0">
                <a:solidFill>
                  <a:srgbClr val="FF3300"/>
                </a:solidFill>
                <a:latin typeface="HGP創英角ｺﾞｼｯｸUB" pitchFamily="50" charset="-128"/>
                <a:ea typeface="HGP創英角ｺﾞｼｯｸUB" pitchFamily="50" charset="-128"/>
              </a:rPr>
              <a:t>37%</a:t>
            </a:r>
            <a:r>
              <a:rPr lang="ja-JP" altLang="en-US" sz="1000" dirty="0" err="1">
                <a:solidFill>
                  <a:srgbClr val="FF3300"/>
                </a:solidFill>
                <a:latin typeface="HGP創英角ｺﾞｼｯｸUB" pitchFamily="50" charset="-128"/>
                <a:ea typeface="HGP創英角ｺﾞｼｯｸUB" pitchFamily="50" charset="-128"/>
              </a:rPr>
              <a:t>、</a:t>
            </a:r>
            <a:r>
              <a:rPr lang="ja-JP" altLang="en-US" sz="1000" dirty="0">
                <a:solidFill>
                  <a:srgbClr val="FF3300"/>
                </a:solidFill>
                <a:latin typeface="HGP創英角ｺﾞｼｯｸUB" pitchFamily="50" charset="-128"/>
                <a:ea typeface="HGP創英角ｺﾞｼｯｸUB" pitchFamily="50" charset="-128"/>
              </a:rPr>
              <a:t>スマートフォンは</a:t>
            </a:r>
            <a:r>
              <a:rPr lang="en-US" altLang="ja-JP" sz="1000" dirty="0">
                <a:solidFill>
                  <a:srgbClr val="FF3300"/>
                </a:solidFill>
                <a:latin typeface="HGP創英角ｺﾞｼｯｸUB" pitchFamily="50" charset="-128"/>
                <a:ea typeface="HGP創英角ｺﾞｼｯｸUB" pitchFamily="50" charset="-128"/>
              </a:rPr>
              <a:t>50%</a:t>
            </a:r>
            <a:r>
              <a:rPr lang="ja-JP" altLang="en-US" sz="1000" dirty="0" err="1">
                <a:solidFill>
                  <a:srgbClr val="FF3300"/>
                </a:solidFill>
                <a:latin typeface="HGP創英角ｺﾞｼｯｸUB" pitchFamily="50" charset="-128"/>
                <a:ea typeface="HGP創英角ｺﾞｼｯｸUB" pitchFamily="50" charset="-128"/>
              </a:rPr>
              <a:t>。</a:t>
            </a:r>
            <a:br>
              <a:rPr lang="en-US" altLang="ja-JP" sz="1000" dirty="0">
                <a:solidFill>
                  <a:srgbClr val="FF3300"/>
                </a:solidFill>
                <a:latin typeface="HGP創英角ｺﾞｼｯｸUB" pitchFamily="50" charset="-128"/>
                <a:ea typeface="HGP創英角ｺﾞｼｯｸUB" pitchFamily="50" charset="-128"/>
              </a:rPr>
            </a:br>
            <a:r>
              <a:rPr lang="ja-JP" altLang="en-US" sz="1000" dirty="0">
                <a:solidFill>
                  <a:srgbClr val="FF3300"/>
                </a:solidFill>
                <a:latin typeface="HGP創英角ｺﾞｼｯｸUB" pitchFamily="50" charset="-128"/>
                <a:ea typeface="HGP創英角ｺﾞｼｯｸUB" pitchFamily="50" charset="-128"/>
              </a:rPr>
              <a:t>いずれも昨年度と同程度。</a:t>
            </a:r>
          </a:p>
        </p:txBody>
      </p:sp>
      <p:sp>
        <p:nvSpPr>
          <p:cNvPr id="20" name="Text Box 41">
            <a:extLst>
              <a:ext uri="{FF2B5EF4-FFF2-40B4-BE49-F238E27FC236}">
                <a16:creationId xmlns:a16="http://schemas.microsoft.com/office/drawing/2014/main" id="{115BACF6-EAE4-4941-8DDD-35FD27452555}"/>
              </a:ext>
            </a:extLst>
          </p:cNvPr>
          <p:cNvSpPr txBox="1">
            <a:spLocks noChangeArrowheads="1"/>
          </p:cNvSpPr>
          <p:nvPr/>
        </p:nvSpPr>
        <p:spPr bwMode="auto">
          <a:xfrm>
            <a:off x="298449" y="2715278"/>
            <a:ext cx="3748089" cy="584775"/>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80000"/>
              </a:lnSpc>
              <a:spcBef>
                <a:spcPct val="50000"/>
              </a:spcBef>
              <a:buClr>
                <a:schemeClr val="accent2"/>
              </a:buClr>
              <a:buFont typeface="Wingdings" pitchFamily="2" charset="2"/>
              <a:buChar char="ü"/>
            </a:pPr>
            <a:r>
              <a:rPr lang="ja-JP" altLang="en-US" sz="1000" dirty="0">
                <a:solidFill>
                  <a:srgbClr val="000066"/>
                </a:solidFill>
                <a:latin typeface="HGP創英角ｺﾞｼｯｸUB" pitchFamily="50" charset="-128"/>
                <a:ea typeface="HGP創英角ｺﾞｼｯｸUB" pitchFamily="50" charset="-128"/>
              </a:rPr>
              <a:t>通信目的以外に端末を保有する主な理由は</a:t>
            </a:r>
            <a:r>
              <a:rPr lang="ja-JP" altLang="en-US" sz="1000" dirty="0">
                <a:solidFill>
                  <a:srgbClr val="FF0000"/>
                </a:solidFill>
                <a:latin typeface="HGP創英角ｺﾞｼｯｸUB" pitchFamily="50" charset="-128"/>
                <a:ea typeface="HGP創英角ｺﾞｼｯｸUB" pitchFamily="50" charset="-128"/>
              </a:rPr>
              <a:t>「特に理由はないが何となく手放し難い」</a:t>
            </a:r>
            <a:r>
              <a:rPr lang="ja-JP" altLang="en-US" sz="1000" dirty="0">
                <a:solidFill>
                  <a:srgbClr val="000066"/>
                </a:solidFill>
                <a:latin typeface="HGP創英角ｺﾞｼｯｸUB" pitchFamily="50" charset="-128"/>
                <a:ea typeface="HGP創英角ｺﾞｼｯｸUB" pitchFamily="50" charset="-128"/>
              </a:rPr>
              <a:t>、</a:t>
            </a:r>
            <a:r>
              <a:rPr lang="ja-JP" altLang="en-US" sz="1000" dirty="0">
                <a:solidFill>
                  <a:srgbClr val="FF0000"/>
                </a:solidFill>
                <a:latin typeface="HGP創英角ｺﾞｼｯｸUB" pitchFamily="50" charset="-128"/>
                <a:ea typeface="HGP創英角ｺﾞｼｯｸUB" pitchFamily="50" charset="-128"/>
              </a:rPr>
              <a:t>「コレクション、思い出として保存（スマートフォン・携帯電話・</a:t>
            </a:r>
            <a:r>
              <a:rPr lang="en-US" altLang="ja-JP" sz="1000" dirty="0">
                <a:solidFill>
                  <a:srgbClr val="FF0000"/>
                </a:solidFill>
                <a:latin typeface="HGP創英角ｺﾞｼｯｸUB" pitchFamily="50" charset="-128"/>
                <a:ea typeface="HGP創英角ｺﾞｼｯｸUB" pitchFamily="50" charset="-128"/>
              </a:rPr>
              <a:t>PHS</a:t>
            </a:r>
            <a:r>
              <a:rPr lang="ja-JP" altLang="en-US" sz="1000" dirty="0" err="1">
                <a:solidFill>
                  <a:srgbClr val="FF0000"/>
                </a:solidFill>
                <a:latin typeface="HGP創英角ｺﾞｼｯｸUB" pitchFamily="50" charset="-128"/>
                <a:ea typeface="HGP創英角ｺﾞｼｯｸUB" pitchFamily="50" charset="-128"/>
              </a:rPr>
              <a:t>への</a:t>
            </a:r>
            <a:r>
              <a:rPr lang="ja-JP" altLang="en-US" sz="1000" dirty="0">
                <a:solidFill>
                  <a:srgbClr val="FF0000"/>
                </a:solidFill>
                <a:latin typeface="HGP創英角ｺﾞｼｯｸUB" pitchFamily="50" charset="-128"/>
                <a:ea typeface="HGP創英角ｺﾞｼｯｸUB" pitchFamily="50" charset="-128"/>
              </a:rPr>
              <a:t>愛着がある）」</a:t>
            </a:r>
            <a:r>
              <a:rPr lang="ja-JP" altLang="en-US" sz="1000" dirty="0">
                <a:solidFill>
                  <a:srgbClr val="000066"/>
                </a:solidFill>
                <a:latin typeface="HGP創英角ｺﾞｼｯｸUB" pitchFamily="50" charset="-128"/>
                <a:ea typeface="HGP創英角ｺﾞｼｯｸUB" pitchFamily="50" charset="-128"/>
              </a:rPr>
              <a:t> 、</a:t>
            </a:r>
            <a:r>
              <a:rPr lang="ja-JP" altLang="en-US" sz="1000" dirty="0">
                <a:solidFill>
                  <a:srgbClr val="FF0000"/>
                </a:solidFill>
                <a:latin typeface="HGP創英角ｺﾞｼｯｸUB" pitchFamily="50" charset="-128"/>
                <a:ea typeface="HGP創英角ｺﾞｼｯｸUB" pitchFamily="50" charset="-128"/>
              </a:rPr>
              <a:t> 「保存しておきたいデータ（写真、メール、コンテンツ等）があるため」</a:t>
            </a:r>
            <a:r>
              <a:rPr lang="ja-JP" altLang="en-US" sz="1000" dirty="0">
                <a:solidFill>
                  <a:srgbClr val="000066"/>
                </a:solidFill>
                <a:latin typeface="HGP創英角ｺﾞｼｯｸUB" pitchFamily="50" charset="-128"/>
                <a:ea typeface="HGP創英角ｺﾞｼｯｸUB" pitchFamily="50" charset="-128"/>
              </a:rPr>
              <a:t>が上位。</a:t>
            </a:r>
          </a:p>
        </p:txBody>
      </p:sp>
      <p:cxnSp>
        <p:nvCxnSpPr>
          <p:cNvPr id="21" name="直線矢印コネクタ 20">
            <a:extLst>
              <a:ext uri="{FF2B5EF4-FFF2-40B4-BE49-F238E27FC236}">
                <a16:creationId xmlns:a16="http://schemas.microsoft.com/office/drawing/2014/main" id="{0C9D14B4-A636-434D-9020-01FC700E9F0B}"/>
              </a:ext>
            </a:extLst>
          </p:cNvPr>
          <p:cNvCxnSpPr>
            <a:cxnSpLocks/>
          </p:cNvCxnSpPr>
          <p:nvPr/>
        </p:nvCxnSpPr>
        <p:spPr>
          <a:xfrm rot="180000" flipV="1">
            <a:off x="7809720" y="1762546"/>
            <a:ext cx="569140" cy="20282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FF17067E-2EBE-42CE-A44A-16DDE38E0346}"/>
              </a:ext>
            </a:extLst>
          </p:cNvPr>
          <p:cNvSpPr/>
          <p:nvPr/>
        </p:nvSpPr>
        <p:spPr>
          <a:xfrm>
            <a:off x="760965" y="4378441"/>
            <a:ext cx="1353944" cy="21358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2983129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ja-JP" altLang="en-US" sz="1800" dirty="0">
                <a:solidFill>
                  <a:srgbClr val="5F5F5F"/>
                </a:solidFill>
                <a:latin typeface="HGP創英角ｺﾞｼｯｸUB" pitchFamily="50" charset="-128"/>
                <a:ea typeface="HGP創英角ｺﾞｼｯｸUB" pitchFamily="50" charset="-128"/>
              </a:rPr>
              <a:t>通信機器として利用中のもの以外のスマートフォン・携帯電話・</a:t>
            </a:r>
            <a:r>
              <a:rPr lang="en-US" altLang="ja-JP" sz="1800" dirty="0">
                <a:solidFill>
                  <a:srgbClr val="5F5F5F"/>
                </a:solidFill>
                <a:latin typeface="HGP創英角ｺﾞｼｯｸUB" pitchFamily="50" charset="-128"/>
                <a:ea typeface="HGP創英角ｺﾞｼｯｸUB" pitchFamily="50" charset="-128"/>
              </a:rPr>
              <a:t>PHS</a:t>
            </a:r>
            <a:r>
              <a:rPr lang="ja-JP" altLang="en-US" sz="1800" dirty="0">
                <a:solidFill>
                  <a:srgbClr val="5F5F5F"/>
                </a:solidFill>
                <a:latin typeface="HGP創英角ｺﾞｼｯｸUB" pitchFamily="50" charset="-128"/>
                <a:ea typeface="HGP創英角ｺﾞｼｯｸUB" pitchFamily="50" charset="-128"/>
              </a:rPr>
              <a:t>の処分意向</a:t>
            </a:r>
          </a:p>
        </p:txBody>
      </p:sp>
      <p:sp>
        <p:nvSpPr>
          <p:cNvPr id="14" name="Text Box 4"/>
          <p:cNvSpPr txBox="1">
            <a:spLocks noChangeArrowheads="1"/>
          </p:cNvSpPr>
          <p:nvPr/>
        </p:nvSpPr>
        <p:spPr bwMode="auto">
          <a:xfrm>
            <a:off x="217487" y="603250"/>
            <a:ext cx="8747125" cy="5222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wrap="square">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通信機器として利用中のもの以外のスマートフォン・携帯電話・</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PHS</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の処分意向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Q9</a:t>
            </a:r>
            <a:r>
              <a:rPr lang="ja-JP" altLang="en-US" sz="1200" i="1" dirty="0">
                <a:solidFill>
                  <a:srgbClr val="0066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　</a:t>
            </a:r>
            <a:endParaRPr lang="ja-JP" altLang="ja-JP" sz="800" i="1" dirty="0">
              <a:solidFill>
                <a:srgbClr val="0066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a:p>
            <a:pPr>
              <a:lnSpc>
                <a:spcPct val="125000"/>
              </a:lnSpc>
              <a:defRPr/>
            </a:pPr>
            <a:endPar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endParaRPr>
          </a:p>
        </p:txBody>
      </p:sp>
      <p:sp>
        <p:nvSpPr>
          <p:cNvPr id="15" name="Text Box 5"/>
          <p:cNvSpPr txBox="1">
            <a:spLocks noChangeArrowheads="1"/>
          </p:cNvSpPr>
          <p:nvPr/>
        </p:nvSpPr>
        <p:spPr bwMode="auto">
          <a:xfrm>
            <a:off x="257175" y="887413"/>
            <a:ext cx="8628063" cy="854080"/>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buClr>
                <a:schemeClr val="accent2"/>
              </a:buClr>
              <a:buFont typeface="Wingdings" pitchFamily="2" charset="2"/>
              <a:buChar char="ü"/>
            </a:pPr>
            <a:r>
              <a:rPr lang="ja-JP" altLang="en-US" sz="1100" dirty="0">
                <a:solidFill>
                  <a:srgbClr val="FF0000"/>
                </a:solidFill>
                <a:latin typeface="HGP創英角ｺﾞｼｯｸUB" pitchFamily="50" charset="-128"/>
                <a:ea typeface="HGP創英角ｺﾞｼｯｸUB" pitchFamily="50" charset="-128"/>
              </a:rPr>
              <a:t>処分意向（</a:t>
            </a:r>
            <a:r>
              <a:rPr lang="en-US" altLang="ja-JP" sz="1100" dirty="0">
                <a:solidFill>
                  <a:srgbClr val="FF0000"/>
                </a:solidFill>
                <a:latin typeface="HGP創英角ｺﾞｼｯｸUB" pitchFamily="50" charset="-128"/>
                <a:ea typeface="HGP創英角ｺﾞｼｯｸUB" pitchFamily="50" charset="-128"/>
              </a:rPr>
              <a:t>Top2</a:t>
            </a:r>
            <a:r>
              <a:rPr lang="ja-JP" altLang="en-US" sz="1100" dirty="0">
                <a:solidFill>
                  <a:srgbClr val="FF0000"/>
                </a:solidFill>
                <a:latin typeface="HGP創英角ｺﾞｼｯｸUB" pitchFamily="50" charset="-128"/>
                <a:ea typeface="HGP創英角ｺﾞｼｯｸUB" pitchFamily="50" charset="-128"/>
              </a:rPr>
              <a:t>）は従来型の携帯電話・</a:t>
            </a:r>
            <a:r>
              <a:rPr lang="en-US" altLang="ja-JP" sz="1100" dirty="0">
                <a:solidFill>
                  <a:srgbClr val="FF0000"/>
                </a:solidFill>
                <a:latin typeface="HGP創英角ｺﾞｼｯｸUB" pitchFamily="50" charset="-128"/>
                <a:ea typeface="HGP創英角ｺﾞｼｯｸUB" pitchFamily="50" charset="-128"/>
              </a:rPr>
              <a:t>PHS</a:t>
            </a:r>
            <a:r>
              <a:rPr lang="ja-JP" altLang="en-US" sz="1100" dirty="0">
                <a:solidFill>
                  <a:srgbClr val="FF0000"/>
                </a:solidFill>
                <a:latin typeface="HGP創英角ｺﾞｼｯｸUB" pitchFamily="50" charset="-128"/>
                <a:ea typeface="HGP創英角ｺﾞｼｯｸUB" pitchFamily="50" charset="-128"/>
              </a:rPr>
              <a:t>保有者では</a:t>
            </a:r>
            <a:r>
              <a:rPr lang="en-US" altLang="ja-JP" sz="1100" dirty="0">
                <a:solidFill>
                  <a:srgbClr val="FF0000"/>
                </a:solidFill>
                <a:latin typeface="HGP創英角ｺﾞｼｯｸUB" pitchFamily="50" charset="-128"/>
                <a:ea typeface="HGP創英角ｺﾞｼｯｸUB" pitchFamily="50" charset="-128"/>
              </a:rPr>
              <a:t>56</a:t>
            </a:r>
            <a:r>
              <a:rPr lang="ja-JP" altLang="en-US" sz="1100" dirty="0">
                <a:solidFill>
                  <a:srgbClr val="FF0000"/>
                </a:solidFill>
                <a:latin typeface="HGP創英角ｺﾞｼｯｸUB" pitchFamily="50" charset="-128"/>
                <a:ea typeface="HGP創英角ｺﾞｼｯｸUB" pitchFamily="50" charset="-128"/>
              </a:rPr>
              <a:t>％、スマートフォン保有者では</a:t>
            </a:r>
            <a:r>
              <a:rPr lang="en-US" altLang="ja-JP" sz="1100" dirty="0">
                <a:solidFill>
                  <a:srgbClr val="FF0000"/>
                </a:solidFill>
                <a:latin typeface="HGP創英角ｺﾞｼｯｸUB" pitchFamily="50" charset="-128"/>
                <a:ea typeface="HGP創英角ｺﾞｼｯｸUB" pitchFamily="50" charset="-128"/>
              </a:rPr>
              <a:t>50</a:t>
            </a:r>
            <a:r>
              <a:rPr lang="ja-JP" altLang="en-US" sz="1100" dirty="0">
                <a:solidFill>
                  <a:srgbClr val="FF0000"/>
                </a:solidFill>
                <a:latin typeface="HGP創英角ｺﾞｼｯｸUB" pitchFamily="50" charset="-128"/>
                <a:ea typeface="HGP創英角ｺﾞｼｯｸUB" pitchFamily="50" charset="-128"/>
              </a:rPr>
              <a:t>％。</a:t>
            </a:r>
            <a:br>
              <a:rPr lang="en-US" altLang="ja-JP" sz="1100" dirty="0">
                <a:solidFill>
                  <a:srgbClr val="FF0000"/>
                </a:solidFill>
                <a:latin typeface="HGP創英角ｺﾞｼｯｸUB" pitchFamily="50" charset="-128"/>
                <a:ea typeface="HGP創英角ｺﾞｼｯｸUB" pitchFamily="50" charset="-128"/>
              </a:rPr>
            </a:br>
            <a:r>
              <a:rPr lang="ja-JP" altLang="en-US" sz="1100" dirty="0">
                <a:solidFill>
                  <a:srgbClr val="FF0000"/>
                </a:solidFill>
                <a:latin typeface="HGP創英角ｺﾞｼｯｸUB" pitchFamily="50" charset="-128"/>
                <a:ea typeface="HGP創英角ｺﾞｼｯｸUB" pitchFamily="50" charset="-128"/>
              </a:rPr>
              <a:t>従来型の携帯電話・</a:t>
            </a:r>
            <a:r>
              <a:rPr lang="en-US" altLang="ja-JP" sz="1100" dirty="0">
                <a:solidFill>
                  <a:srgbClr val="FF0000"/>
                </a:solidFill>
                <a:latin typeface="HGP創英角ｺﾞｼｯｸUB" pitchFamily="50" charset="-128"/>
                <a:ea typeface="HGP創英角ｺﾞｼｯｸUB" pitchFamily="50" charset="-128"/>
              </a:rPr>
              <a:t>PHS</a:t>
            </a:r>
            <a:r>
              <a:rPr lang="ja-JP" altLang="en-US" sz="1100" dirty="0">
                <a:solidFill>
                  <a:srgbClr val="FF0000"/>
                </a:solidFill>
                <a:latin typeface="HGP創英角ｺﾞｼｯｸUB" pitchFamily="50" charset="-128"/>
                <a:ea typeface="HGP創英角ｺﾞｼｯｸUB" pitchFamily="50" charset="-128"/>
              </a:rPr>
              <a:t>保有者と比較するとスマートフォン保有者の処分意向はやや低い。</a:t>
            </a:r>
            <a:endParaRPr lang="ja-JP" altLang="en-US" sz="1100" dirty="0">
              <a:solidFill>
                <a:schemeClr val="accent2"/>
              </a:solidFill>
              <a:latin typeface="HGP創英角ｺﾞｼｯｸUB" pitchFamily="50" charset="-128"/>
              <a:ea typeface="HGP創英角ｺﾞｼｯｸUB" pitchFamily="50" charset="-128"/>
            </a:endParaRPr>
          </a:p>
          <a:p>
            <a:pPr eaLnBrk="1" hangingPunct="1">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スマートフォン・携帯電話・</a:t>
            </a:r>
            <a:r>
              <a:rPr lang="en-US" altLang="ja-JP" sz="1100" dirty="0">
                <a:solidFill>
                  <a:srgbClr val="000066"/>
                </a:solidFill>
                <a:latin typeface="HGP創英角ｺﾞｼｯｸUB" pitchFamily="50" charset="-128"/>
                <a:ea typeface="HGP創英角ｺﾞｼｯｸUB" pitchFamily="50" charset="-128"/>
              </a:rPr>
              <a:t>PHS</a:t>
            </a:r>
            <a:r>
              <a:rPr lang="ja-JP" altLang="en-US" sz="1100" dirty="0">
                <a:solidFill>
                  <a:srgbClr val="000066"/>
                </a:solidFill>
                <a:latin typeface="HGP創英角ｺﾞｼｯｸUB" pitchFamily="50" charset="-128"/>
                <a:ea typeface="HGP創英角ｺﾞｼｯｸUB" pitchFamily="50" charset="-128"/>
              </a:rPr>
              <a:t>のリサイクルについて、「とても協力したい」という意思を示す者であっても、スマートフォンの非処分意向（</a:t>
            </a:r>
            <a:r>
              <a:rPr lang="en-US" altLang="ja-JP" sz="1100" dirty="0">
                <a:solidFill>
                  <a:srgbClr val="000066"/>
                </a:solidFill>
                <a:latin typeface="HGP創英角ｺﾞｼｯｸUB" pitchFamily="50" charset="-128"/>
                <a:ea typeface="HGP創英角ｺﾞｼｯｸUB" pitchFamily="50" charset="-128"/>
              </a:rPr>
              <a:t>Bottom2</a:t>
            </a:r>
            <a:r>
              <a:rPr lang="ja-JP" altLang="en-US" sz="1100" dirty="0">
                <a:solidFill>
                  <a:srgbClr val="000066"/>
                </a:solidFill>
                <a:latin typeface="HGP創英角ｺﾞｼｯｸUB" pitchFamily="50" charset="-128"/>
                <a:ea typeface="HGP創英角ｺﾞｼｯｸUB" pitchFamily="50" charset="-128"/>
              </a:rPr>
              <a:t>）は</a:t>
            </a:r>
            <a:r>
              <a:rPr lang="en-US" altLang="ja-JP" sz="1100" dirty="0">
                <a:solidFill>
                  <a:srgbClr val="000066"/>
                </a:solidFill>
                <a:latin typeface="HGP創英角ｺﾞｼｯｸUB" pitchFamily="50" charset="-128"/>
                <a:ea typeface="HGP創英角ｺﾞｼｯｸUB" pitchFamily="50" charset="-128"/>
              </a:rPr>
              <a:t>11</a:t>
            </a:r>
            <a:r>
              <a:rPr lang="ja-JP" altLang="en-US" sz="1100" dirty="0">
                <a:solidFill>
                  <a:srgbClr val="000066"/>
                </a:solidFill>
                <a:latin typeface="HGP創英角ｺﾞｼｯｸUB" pitchFamily="50" charset="-128"/>
                <a:ea typeface="HGP創英角ｺﾞｼｯｸUB" pitchFamily="50" charset="-128"/>
              </a:rPr>
              <a:t>％（従来型の携帯電話・</a:t>
            </a:r>
            <a:r>
              <a:rPr lang="en-US" altLang="ja-JP" sz="1100" dirty="0">
                <a:solidFill>
                  <a:srgbClr val="000066"/>
                </a:solidFill>
                <a:latin typeface="HGP創英角ｺﾞｼｯｸUB" pitchFamily="50" charset="-128"/>
                <a:ea typeface="HGP創英角ｺﾞｼｯｸUB" pitchFamily="50" charset="-128"/>
              </a:rPr>
              <a:t>PHS</a:t>
            </a:r>
            <a:r>
              <a:rPr lang="ja-JP" altLang="en-US" sz="1100" dirty="0">
                <a:solidFill>
                  <a:srgbClr val="000066"/>
                </a:solidFill>
                <a:latin typeface="HGP創英角ｺﾞｼｯｸUB" pitchFamily="50" charset="-128"/>
                <a:ea typeface="HGP創英角ｺﾞｼｯｸUB" pitchFamily="50" charset="-128"/>
              </a:rPr>
              <a:t>では</a:t>
            </a:r>
            <a:r>
              <a:rPr lang="en-US" altLang="ja-JP" sz="1100" dirty="0">
                <a:solidFill>
                  <a:srgbClr val="000066"/>
                </a:solidFill>
                <a:latin typeface="HGP創英角ｺﾞｼｯｸUB" pitchFamily="50" charset="-128"/>
                <a:ea typeface="HGP創英角ｺﾞｼｯｸUB" pitchFamily="50" charset="-128"/>
              </a:rPr>
              <a:t>6</a:t>
            </a:r>
            <a:r>
              <a:rPr lang="ja-JP" altLang="en-US" sz="1100" dirty="0">
                <a:solidFill>
                  <a:srgbClr val="000066"/>
                </a:solidFill>
                <a:latin typeface="HGP創英角ｺﾞｼｯｸUB" pitchFamily="50" charset="-128"/>
                <a:ea typeface="HGP創英角ｺﾞｼｯｸUB" pitchFamily="50" charset="-128"/>
              </a:rPr>
              <a:t>％）。従来型の携帯電話・</a:t>
            </a:r>
            <a:r>
              <a:rPr lang="en-US" altLang="ja-JP" sz="1100" dirty="0">
                <a:solidFill>
                  <a:srgbClr val="000066"/>
                </a:solidFill>
                <a:latin typeface="HGP創英角ｺﾞｼｯｸUB" pitchFamily="50" charset="-128"/>
                <a:ea typeface="HGP創英角ｺﾞｼｯｸUB" pitchFamily="50" charset="-128"/>
              </a:rPr>
              <a:t>PHS</a:t>
            </a:r>
            <a:r>
              <a:rPr lang="ja-JP" altLang="en-US" sz="1100" dirty="0">
                <a:solidFill>
                  <a:srgbClr val="000066"/>
                </a:solidFill>
                <a:latin typeface="HGP創英角ｺﾞｼｯｸUB" pitchFamily="50" charset="-128"/>
                <a:ea typeface="HGP創英角ｺﾞｼｯｸUB" pitchFamily="50" charset="-128"/>
              </a:rPr>
              <a:t>に比べると、スマートフォンの処分意向はやや低い傾向。</a:t>
            </a:r>
          </a:p>
        </p:txBody>
      </p:sp>
      <p:sp>
        <p:nvSpPr>
          <p:cNvPr id="16" name="Text Box 8"/>
          <p:cNvSpPr txBox="1">
            <a:spLocks noChangeArrowheads="1"/>
          </p:cNvSpPr>
          <p:nvPr/>
        </p:nvSpPr>
        <p:spPr bwMode="auto">
          <a:xfrm>
            <a:off x="279400" y="2403475"/>
            <a:ext cx="8178800"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携帯電話会社（</a:t>
            </a:r>
            <a:r>
              <a:rPr lang="en-US" altLang="ja-JP" sz="700" dirty="0">
                <a:latin typeface="HGP創英角ｺﾞｼｯｸUB" pitchFamily="50" charset="-128"/>
                <a:ea typeface="HGP創英角ｺﾞｼｯｸUB" pitchFamily="50" charset="-128"/>
              </a:rPr>
              <a:t>NTT</a:t>
            </a:r>
            <a:r>
              <a:rPr lang="ja-JP" altLang="en-US" sz="700" dirty="0">
                <a:latin typeface="HGP創英角ｺﾞｼｯｸUB" pitchFamily="50" charset="-128"/>
                <a:ea typeface="HGP創英角ｺﾞｼｯｸUB" pitchFamily="50" charset="-128"/>
              </a:rPr>
              <a:t>ドコモ・</a:t>
            </a:r>
            <a:r>
              <a:rPr lang="en-US" altLang="ja-JP" sz="700" dirty="0">
                <a:latin typeface="HGP創英角ｺﾞｼｯｸUB" pitchFamily="50" charset="-128"/>
                <a:ea typeface="HGP創英角ｺﾞｼｯｸUB" pitchFamily="50" charset="-128"/>
              </a:rPr>
              <a:t>au</a:t>
            </a:r>
            <a:r>
              <a:rPr lang="ja-JP" altLang="en-US" sz="700" dirty="0">
                <a:latin typeface="HGP創英角ｺﾞｼｯｸUB" pitchFamily="50" charset="-128"/>
                <a:ea typeface="HGP創英角ｺﾞｼｯｸUB" pitchFamily="50" charset="-128"/>
              </a:rPr>
              <a:t>・ソフトバンクなど）との回線契約を解約した後も、保有（保存）しているスマートフォン・携帯電話・</a:t>
            </a:r>
            <a:r>
              <a:rPr lang="en-US" altLang="ja-JP" sz="700" dirty="0">
                <a:latin typeface="HGP創英角ｺﾞｼｯｸUB" pitchFamily="50" charset="-128"/>
                <a:ea typeface="HGP創英角ｺﾞｼｯｸUB" pitchFamily="50" charset="-128"/>
              </a:rPr>
              <a:t>PHS</a:t>
            </a:r>
            <a:r>
              <a:rPr lang="ja-JP" altLang="en-US" sz="700" dirty="0">
                <a:latin typeface="HGP創英角ｺﾞｼｯｸUB" pitchFamily="50" charset="-128"/>
                <a:ea typeface="HGP創英角ｺﾞｼｯｸUB" pitchFamily="50" charset="-128"/>
              </a:rPr>
              <a:t>について、今後何らかの方法で処分しても良いと思いますか。（単一回答）</a:t>
            </a:r>
            <a:endParaRPr lang="ja-JP" altLang="ja-JP" sz="700" dirty="0">
              <a:latin typeface="HGP創英角ｺﾞｼｯｸUB" pitchFamily="50" charset="-128"/>
              <a:ea typeface="HGP創英角ｺﾞｼｯｸUB" pitchFamily="50" charset="-128"/>
            </a:endParaRPr>
          </a:p>
        </p:txBody>
      </p:sp>
      <p:pic>
        <p:nvPicPr>
          <p:cNvPr id="3" name="図 2">
            <a:extLst>
              <a:ext uri="{FF2B5EF4-FFF2-40B4-BE49-F238E27FC236}">
                <a16:creationId xmlns:a16="http://schemas.microsoft.com/office/drawing/2014/main" id="{7A4E5E2B-159F-4FC6-A895-9A6ACD0FF25A}"/>
              </a:ext>
            </a:extLst>
          </p:cNvPr>
          <p:cNvPicPr/>
          <p:nvPr/>
        </p:nvPicPr>
        <p:blipFill>
          <a:blip r:embed="rId3"/>
          <a:stretch>
            <a:fillRect/>
          </a:stretch>
        </p:blipFill>
        <p:spPr>
          <a:xfrm>
            <a:off x="344867" y="2822030"/>
            <a:ext cx="9210636" cy="3763962"/>
          </a:xfrm>
          <a:prstGeom prst="rect">
            <a:avLst/>
          </a:prstGeom>
        </p:spPr>
      </p:pic>
      <p:sp>
        <p:nvSpPr>
          <p:cNvPr id="17" name="正方形/長方形 16">
            <a:extLst>
              <a:ext uri="{FF2B5EF4-FFF2-40B4-BE49-F238E27FC236}">
                <a16:creationId xmlns:a16="http://schemas.microsoft.com/office/drawing/2014/main" id="{CACF7707-730E-4473-9C41-CC873D211977}"/>
              </a:ext>
            </a:extLst>
          </p:cNvPr>
          <p:cNvSpPr/>
          <p:nvPr/>
        </p:nvSpPr>
        <p:spPr>
          <a:xfrm>
            <a:off x="4951971" y="3641479"/>
            <a:ext cx="280065" cy="2163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19" name="正方形/長方形 18">
            <a:extLst>
              <a:ext uri="{FF2B5EF4-FFF2-40B4-BE49-F238E27FC236}">
                <a16:creationId xmlns:a16="http://schemas.microsoft.com/office/drawing/2014/main" id="{B1AC412F-5B98-4F2E-8682-02E5DCD4A96D}"/>
              </a:ext>
            </a:extLst>
          </p:cNvPr>
          <p:cNvSpPr/>
          <p:nvPr/>
        </p:nvSpPr>
        <p:spPr>
          <a:xfrm>
            <a:off x="9091953" y="5761551"/>
            <a:ext cx="277292" cy="2206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21" name="Text Box 4">
            <a:extLst>
              <a:ext uri="{FF2B5EF4-FFF2-40B4-BE49-F238E27FC236}">
                <a16:creationId xmlns:a16="http://schemas.microsoft.com/office/drawing/2014/main" id="{E36D2704-C30A-4FA2-92EC-8392868BF357}"/>
              </a:ext>
            </a:extLst>
          </p:cNvPr>
          <p:cNvSpPr txBox="1">
            <a:spLocks noChangeArrowheads="1"/>
          </p:cNvSpPr>
          <p:nvPr/>
        </p:nvSpPr>
        <p:spPr bwMode="auto">
          <a:xfrm>
            <a:off x="6059624" y="6619875"/>
            <a:ext cx="1545295" cy="123111"/>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15875" algn="ctr">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ja-JP" altLang="en-US" sz="800" dirty="0">
                <a:latin typeface="ＭＳ Ｐゴシック" charset="-128"/>
              </a:rPr>
              <a:t>（</a:t>
            </a:r>
            <a:r>
              <a:rPr lang="en-US" altLang="ja-JP" sz="800" dirty="0">
                <a:latin typeface="ＭＳ Ｐゴシック" charset="-128"/>
              </a:rPr>
              <a:t>※</a:t>
            </a:r>
            <a:r>
              <a:rPr lang="ja-JP" altLang="en-US" sz="800" dirty="0">
                <a:latin typeface="ＭＳ Ｐゴシック" charset="-128"/>
              </a:rPr>
              <a:t>ｎ数</a:t>
            </a:r>
            <a:r>
              <a:rPr lang="en-US" altLang="ja-JP" sz="800" dirty="0">
                <a:latin typeface="ＭＳ Ｐゴシック" charset="-128"/>
              </a:rPr>
              <a:t>30</a:t>
            </a:r>
            <a:r>
              <a:rPr lang="ja-JP" altLang="en-US" sz="800" dirty="0">
                <a:latin typeface="ＭＳ Ｐゴシック" charset="-128"/>
              </a:rPr>
              <a:t>未満は参考値として掲載）</a:t>
            </a:r>
          </a:p>
        </p:txBody>
      </p:sp>
      <p:sp>
        <p:nvSpPr>
          <p:cNvPr id="22" name="正方形/長方形 21">
            <a:extLst>
              <a:ext uri="{FF2B5EF4-FFF2-40B4-BE49-F238E27FC236}">
                <a16:creationId xmlns:a16="http://schemas.microsoft.com/office/drawing/2014/main" id="{2718DF19-4CF9-4CAC-BC1C-2B0DB9CE67B9}"/>
              </a:ext>
            </a:extLst>
          </p:cNvPr>
          <p:cNvSpPr/>
          <p:nvPr/>
        </p:nvSpPr>
        <p:spPr>
          <a:xfrm>
            <a:off x="8777806" y="3641583"/>
            <a:ext cx="280065" cy="2163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1514288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62DB58B0-8A88-4FD4-89F6-E9C8E37543F0}"/>
              </a:ext>
            </a:extLst>
          </p:cNvPr>
          <p:cNvPicPr/>
          <p:nvPr/>
        </p:nvPicPr>
        <p:blipFill>
          <a:blip r:embed="rId3"/>
          <a:stretch>
            <a:fillRect/>
          </a:stretch>
        </p:blipFill>
        <p:spPr>
          <a:xfrm>
            <a:off x="3879850" y="4224338"/>
            <a:ext cx="5829300" cy="2466975"/>
          </a:xfrm>
          <a:prstGeom prst="rect">
            <a:avLst/>
          </a:prstGeom>
        </p:spPr>
      </p:pic>
      <p:pic>
        <p:nvPicPr>
          <p:cNvPr id="3" name="図 2">
            <a:extLst>
              <a:ext uri="{FF2B5EF4-FFF2-40B4-BE49-F238E27FC236}">
                <a16:creationId xmlns:a16="http://schemas.microsoft.com/office/drawing/2014/main" id="{C8032127-3A52-42D0-95D9-0E41FED772BF}"/>
              </a:ext>
            </a:extLst>
          </p:cNvPr>
          <p:cNvPicPr/>
          <p:nvPr/>
        </p:nvPicPr>
        <p:blipFill>
          <a:blip r:embed="rId4"/>
          <a:stretch>
            <a:fillRect/>
          </a:stretch>
        </p:blipFill>
        <p:spPr>
          <a:xfrm>
            <a:off x="345130" y="4445594"/>
            <a:ext cx="3409950" cy="2257425"/>
          </a:xfrm>
          <a:prstGeom prst="rect">
            <a:avLst/>
          </a:prstGeom>
        </p:spPr>
      </p:pic>
      <p:pic>
        <p:nvPicPr>
          <p:cNvPr id="2" name="図 1">
            <a:extLst>
              <a:ext uri="{FF2B5EF4-FFF2-40B4-BE49-F238E27FC236}">
                <a16:creationId xmlns:a16="http://schemas.microsoft.com/office/drawing/2014/main" id="{0E57EAEF-E8B7-4C4D-9E6C-BADCD094D6A8}"/>
              </a:ext>
            </a:extLst>
          </p:cNvPr>
          <p:cNvPicPr/>
          <p:nvPr/>
        </p:nvPicPr>
        <p:blipFill>
          <a:blip r:embed="rId5"/>
          <a:stretch>
            <a:fillRect/>
          </a:stretch>
        </p:blipFill>
        <p:spPr>
          <a:xfrm>
            <a:off x="5441950" y="808038"/>
            <a:ext cx="3495675" cy="2390775"/>
          </a:xfrm>
          <a:prstGeom prst="rect">
            <a:avLst/>
          </a:prstGeom>
        </p:spPr>
      </p:pic>
      <p:sp>
        <p:nvSpPr>
          <p:cNvPr id="17413" name="Rectangle 4"/>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a:solidFill>
                  <a:srgbClr val="565656"/>
                </a:solidFill>
                <a:latin typeface="HGP創英角ｺﾞｼｯｸUB" pitchFamily="50" charset="-128"/>
                <a:ea typeface="HGP創英角ｺﾞｼｯｸUB" pitchFamily="50" charset="-128"/>
              </a:rPr>
              <a:t>自治体からのお知らせの認知・認知経路</a:t>
            </a:r>
          </a:p>
        </p:txBody>
      </p:sp>
      <p:sp>
        <p:nvSpPr>
          <p:cNvPr id="113672" name="Text Box 8"/>
          <p:cNvSpPr txBox="1">
            <a:spLocks noChangeArrowheads="1"/>
          </p:cNvSpPr>
          <p:nvPr/>
        </p:nvSpPr>
        <p:spPr bwMode="auto">
          <a:xfrm>
            <a:off x="111787" y="581026"/>
            <a:ext cx="3831696"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自治体のお知らせの認知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Q16</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13676" name="Text Box 12"/>
          <p:cNvSpPr txBox="1">
            <a:spLocks noChangeArrowheads="1"/>
          </p:cNvSpPr>
          <p:nvPr/>
        </p:nvSpPr>
        <p:spPr bwMode="auto">
          <a:xfrm>
            <a:off x="194337" y="3263901"/>
            <a:ext cx="4419865"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認知経路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Q16</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詳細</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自治体のお知らせ認知者ベース</a:t>
            </a:r>
          </a:p>
        </p:txBody>
      </p:sp>
      <p:sp>
        <p:nvSpPr>
          <p:cNvPr id="17419" name="Text Box 17"/>
          <p:cNvSpPr txBox="1">
            <a:spLocks noChangeArrowheads="1"/>
          </p:cNvSpPr>
          <p:nvPr/>
        </p:nvSpPr>
        <p:spPr bwMode="auto">
          <a:xfrm>
            <a:off x="5474097" y="519114"/>
            <a:ext cx="3829976"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不要になった</a:t>
            </a:r>
            <a:r>
              <a:rPr lang="ja-JP" altLang="en-US" sz="700" dirty="0">
                <a:latin typeface="HGP創英角ｺﾞｼｯｸUB" pitchFamily="50" charset="-128"/>
                <a:ea typeface="HGP創英角ｺﾞｼｯｸUB" pitchFamily="50" charset="-128"/>
              </a:rPr>
              <a:t>スマートフォン・</a:t>
            </a:r>
            <a:r>
              <a:rPr lang="ja-JP" altLang="ja-JP" sz="700" dirty="0">
                <a:latin typeface="HGP創英角ｺﾞｼｯｸUB" pitchFamily="50" charset="-128"/>
                <a:ea typeface="HGP創英角ｺﾞｼｯｸUB" pitchFamily="50" charset="-128"/>
              </a:rPr>
              <a:t>携帯電話・PHSの処分方法について、あなたのお住まいの</a:t>
            </a:r>
            <a:endParaRPr lang="en-US" altLang="ja-JP" sz="700">
              <a:latin typeface="HGP創英角ｺﾞｼｯｸUB" pitchFamily="50" charset="-128"/>
              <a:ea typeface="HGP創英角ｺﾞｼｯｸUB" pitchFamily="50" charset="-128"/>
            </a:endParaRPr>
          </a:p>
          <a:p>
            <a:pPr eaLnBrk="1" hangingPunct="1"/>
            <a:r>
              <a:rPr lang="ja-JP" altLang="ja-JP" sz="700">
                <a:latin typeface="HGP創英角ｺﾞｼｯｸUB" pitchFamily="50" charset="-128"/>
                <a:ea typeface="HGP創英角ｺﾞｼｯｸUB" pitchFamily="50" charset="-128"/>
              </a:rPr>
              <a:t>自治体</a:t>
            </a:r>
            <a:r>
              <a:rPr lang="ja-JP" altLang="ja-JP" sz="700" dirty="0">
                <a:latin typeface="HGP創英角ｺﾞｼｯｸUB" pitchFamily="50" charset="-128"/>
                <a:ea typeface="HGP創英角ｺﾞｼｯｸUB" pitchFamily="50" charset="-128"/>
              </a:rPr>
              <a:t>からの広報紙やゴミカレンダー等によるお知らせ等を見たことがありますか。</a:t>
            </a:r>
            <a:endParaRPr lang="ja-JP" altLang="en-US" sz="700" dirty="0">
              <a:latin typeface="HGP創英角ｺﾞｼｯｸUB" pitchFamily="50" charset="-128"/>
              <a:ea typeface="HGP創英角ｺﾞｼｯｸUB" pitchFamily="50" charset="-128"/>
            </a:endParaRPr>
          </a:p>
          <a:p>
            <a:pPr algn="l" eaLnBrk="1" hangingPunct="1"/>
            <a:r>
              <a:rPr lang="ja-JP" altLang="ja-JP" sz="700" dirty="0">
                <a:latin typeface="HGP創英角ｺﾞｼｯｸUB" pitchFamily="50" charset="-128"/>
                <a:ea typeface="HGP創英角ｺﾞｼｯｸUB" pitchFamily="50" charset="-128"/>
              </a:rPr>
              <a:t>※ここでいう、処分とは店で引き取ってもらう場合も含みます。【複数回答】</a:t>
            </a:r>
          </a:p>
        </p:txBody>
      </p:sp>
      <p:sp>
        <p:nvSpPr>
          <p:cNvPr id="17420" name="Text Box 18"/>
          <p:cNvSpPr txBox="1">
            <a:spLocks noChangeArrowheads="1"/>
          </p:cNvSpPr>
          <p:nvPr/>
        </p:nvSpPr>
        <p:spPr bwMode="auto">
          <a:xfrm>
            <a:off x="4977077" y="4039624"/>
            <a:ext cx="4278842"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5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お知らせを見たことがある方にお伺いします。それは、どのようなものでしたか。 【複数回答】</a:t>
            </a:r>
          </a:p>
        </p:txBody>
      </p:sp>
      <p:sp>
        <p:nvSpPr>
          <p:cNvPr id="113690" name="Text Box 26"/>
          <p:cNvSpPr txBox="1">
            <a:spLocks noChangeArrowheads="1"/>
          </p:cNvSpPr>
          <p:nvPr/>
        </p:nvSpPr>
        <p:spPr bwMode="auto">
          <a:xfrm>
            <a:off x="4560888" y="3263901"/>
            <a:ext cx="4430183"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認知内容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Q17</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自治体からのお知らせ認知者ベース</a:t>
            </a:r>
          </a:p>
        </p:txBody>
      </p:sp>
      <p:sp>
        <p:nvSpPr>
          <p:cNvPr id="17" name="Text Box 18"/>
          <p:cNvSpPr txBox="1">
            <a:spLocks noChangeArrowheads="1"/>
          </p:cNvSpPr>
          <p:nvPr/>
        </p:nvSpPr>
        <p:spPr bwMode="auto">
          <a:xfrm>
            <a:off x="194337" y="4040188"/>
            <a:ext cx="4407826"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不要になったスマートフォン・携帯電話・</a:t>
            </a:r>
            <a:r>
              <a:rPr lang="en-US" altLang="ja-JP" sz="700" dirty="0">
                <a:latin typeface="HGP創英角ｺﾞｼｯｸUB" pitchFamily="50" charset="-128"/>
                <a:ea typeface="HGP創英角ｺﾞｼｯｸUB" pitchFamily="50" charset="-128"/>
              </a:rPr>
              <a:t>PHS</a:t>
            </a:r>
            <a:r>
              <a:rPr lang="ja-JP" altLang="en-US" sz="700" dirty="0">
                <a:latin typeface="HGP創英角ｺﾞｼｯｸUB" pitchFamily="50" charset="-128"/>
                <a:ea typeface="HGP創英角ｺﾞｼｯｸUB" pitchFamily="50" charset="-128"/>
              </a:rPr>
              <a:t>の処分方法について、</a:t>
            </a:r>
            <a:br>
              <a:rPr lang="en-US" altLang="ja-JP" sz="700" dirty="0">
                <a:latin typeface="HGP創英角ｺﾞｼｯｸUB" pitchFamily="50" charset="-128"/>
                <a:ea typeface="HGP創英角ｺﾞｼｯｸUB" pitchFamily="50" charset="-128"/>
              </a:rPr>
            </a:br>
            <a:r>
              <a:rPr lang="ja-JP" altLang="en-US" sz="700" dirty="0">
                <a:latin typeface="HGP創英角ｺﾞｼｯｸUB" pitchFamily="50" charset="-128"/>
                <a:ea typeface="HGP創英角ｺﾞｼｯｸUB" pitchFamily="50" charset="-128"/>
              </a:rPr>
              <a:t>　　あなたのお住まいの自治体からの広報紙やゴミカレンダー等によるお知らせ等を見たことがありますか。</a:t>
            </a:r>
            <a:br>
              <a:rPr lang="en-US" altLang="ja-JP" sz="700" dirty="0">
                <a:latin typeface="HGP創英角ｺﾞｼｯｸUB" pitchFamily="50" charset="-128"/>
                <a:ea typeface="HGP創英角ｺﾞｼｯｸUB" pitchFamily="50" charset="-128"/>
              </a:rPr>
            </a:br>
            <a:r>
              <a:rPr lang="ja-JP" altLang="en-US" sz="700" dirty="0">
                <a:latin typeface="HGP創英角ｺﾞｼｯｸUB" pitchFamily="50" charset="-128"/>
                <a:ea typeface="HGP創英角ｺﾞｼｯｸUB" pitchFamily="50" charset="-128"/>
              </a:rPr>
              <a:t>　　</a:t>
            </a:r>
            <a:r>
              <a:rPr lang="en-US" altLang="ja-JP" sz="700" dirty="0">
                <a:latin typeface="HGP創英角ｺﾞｼｯｸUB" pitchFamily="50" charset="-128"/>
                <a:ea typeface="HGP創英角ｺﾞｼｯｸUB" pitchFamily="50" charset="-128"/>
              </a:rPr>
              <a:t>※</a:t>
            </a:r>
            <a:r>
              <a:rPr lang="ja-JP" altLang="en-US" sz="700" dirty="0">
                <a:latin typeface="HGP創英角ｺﾞｼｯｸUB" pitchFamily="50" charset="-128"/>
                <a:ea typeface="HGP創英角ｺﾞｼｯｸUB" pitchFamily="50" charset="-128"/>
              </a:rPr>
              <a:t>ここでいう、処分とは店で引き取ってもらう場合も含みます。</a:t>
            </a:r>
            <a:r>
              <a:rPr lang="ja-JP" altLang="ja-JP" sz="700" dirty="0">
                <a:latin typeface="HGP創英角ｺﾞｼｯｸUB" pitchFamily="50" charset="-128"/>
                <a:ea typeface="HGP創英角ｺﾞｼｯｸUB" pitchFamily="50" charset="-128"/>
              </a:rPr>
              <a:t> 【複数回答】</a:t>
            </a:r>
          </a:p>
        </p:txBody>
      </p:sp>
      <p:sp>
        <p:nvSpPr>
          <p:cNvPr id="18" name="Text Box 9">
            <a:extLst>
              <a:ext uri="{FF2B5EF4-FFF2-40B4-BE49-F238E27FC236}">
                <a16:creationId xmlns:a16="http://schemas.microsoft.com/office/drawing/2014/main" id="{1DDD530D-70C3-462B-BC0C-B7105B8D45D6}"/>
              </a:ext>
            </a:extLst>
          </p:cNvPr>
          <p:cNvSpPr txBox="1">
            <a:spLocks noChangeArrowheads="1"/>
          </p:cNvSpPr>
          <p:nvPr/>
        </p:nvSpPr>
        <p:spPr bwMode="auto">
          <a:xfrm>
            <a:off x="318163" y="1028700"/>
            <a:ext cx="4330435" cy="718658"/>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lnSpc>
                <a:spcPct val="80000"/>
              </a:lnSpc>
              <a:spcBef>
                <a:spcPct val="50000"/>
              </a:spcBef>
              <a:buClr>
                <a:schemeClr val="accent2"/>
              </a:buClr>
              <a:buFont typeface="Wingdings" pitchFamily="2" charset="2"/>
              <a:buChar char="ü"/>
            </a:pPr>
            <a:r>
              <a:rPr lang="ja-JP" altLang="en-US" sz="1100" dirty="0">
                <a:solidFill>
                  <a:srgbClr val="FF0000"/>
                </a:solidFill>
                <a:latin typeface="HGP創英角ｺﾞｼｯｸUB" pitchFamily="50" charset="-128"/>
                <a:ea typeface="HGP創英角ｺﾞｼｯｸUB" pitchFamily="50" charset="-128"/>
              </a:rPr>
              <a:t>自治体からのお知らせを見たことが「ある」人は</a:t>
            </a:r>
            <a:r>
              <a:rPr lang="en-US" altLang="ja-JP" sz="1100" dirty="0">
                <a:solidFill>
                  <a:srgbClr val="FF0000"/>
                </a:solidFill>
                <a:latin typeface="HGP創英角ｺﾞｼｯｸUB" pitchFamily="50" charset="-128"/>
                <a:ea typeface="HGP創英角ｺﾞｼｯｸUB" pitchFamily="50" charset="-128"/>
              </a:rPr>
              <a:t>23%</a:t>
            </a:r>
            <a:r>
              <a:rPr lang="ja-JP" altLang="en-US" sz="1100" dirty="0" err="1">
                <a:solidFill>
                  <a:srgbClr val="FF0000"/>
                </a:solidFill>
                <a:latin typeface="HGP創英角ｺﾞｼｯｸUB" pitchFamily="50" charset="-128"/>
                <a:ea typeface="HGP創英角ｺﾞｼｯｸUB" pitchFamily="50" charset="-128"/>
              </a:rPr>
              <a:t>。</a:t>
            </a:r>
            <a:endParaRPr lang="ja-JP" altLang="en-US" sz="1100" dirty="0">
              <a:solidFill>
                <a:srgbClr val="FF0000"/>
              </a:solidFill>
              <a:latin typeface="HGP創英角ｺﾞｼｯｸUB" pitchFamily="50" charset="-128"/>
              <a:ea typeface="HGP創英角ｺﾞｼｯｸUB" pitchFamily="50" charset="-128"/>
            </a:endParaRPr>
          </a:p>
          <a:p>
            <a:pPr algn="l" eaLnBrk="1" hangingPunct="1">
              <a:lnSpc>
                <a:spcPct val="80000"/>
              </a:lnSpc>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時系列でみると、お知らせを見たことが「ある」人の割合は</a:t>
            </a:r>
            <a:br>
              <a:rPr lang="en-US" altLang="ja-JP" sz="1100" dirty="0">
                <a:solidFill>
                  <a:srgbClr val="000066"/>
                </a:solidFill>
                <a:latin typeface="HGP創英角ｺﾞｼｯｸUB" pitchFamily="50" charset="-128"/>
                <a:ea typeface="HGP創英角ｺﾞｼｯｸUB" pitchFamily="50" charset="-128"/>
              </a:rPr>
            </a:br>
            <a:r>
              <a:rPr lang="en-US" altLang="ja-JP" sz="1100" dirty="0">
                <a:solidFill>
                  <a:srgbClr val="000066"/>
                </a:solidFill>
                <a:latin typeface="HGP創英角ｺﾞｼｯｸUB" pitchFamily="50" charset="-128"/>
                <a:ea typeface="HGP創英角ｺﾞｼｯｸUB" pitchFamily="50" charset="-128"/>
              </a:rPr>
              <a:t>H29</a:t>
            </a:r>
            <a:r>
              <a:rPr lang="ja-JP" altLang="en-US" sz="1100" dirty="0">
                <a:solidFill>
                  <a:srgbClr val="000066"/>
                </a:solidFill>
                <a:latin typeface="HGP創英角ｺﾞｼｯｸUB" pitchFamily="50" charset="-128"/>
                <a:ea typeface="HGP創英角ｺﾞｼｯｸUB" pitchFamily="50" charset="-128"/>
              </a:rPr>
              <a:t>年度～</a:t>
            </a:r>
            <a:r>
              <a:rPr lang="en-US" altLang="ja-JP" sz="1100" dirty="0">
                <a:solidFill>
                  <a:srgbClr val="000066"/>
                </a:solidFill>
                <a:latin typeface="HGP創英角ｺﾞｼｯｸUB" pitchFamily="50" charset="-128"/>
                <a:ea typeface="HGP創英角ｺﾞｼｯｸUB" pitchFamily="50" charset="-128"/>
              </a:rPr>
              <a:t>R2</a:t>
            </a:r>
            <a:r>
              <a:rPr lang="ja-JP" altLang="en-US" sz="1100" dirty="0">
                <a:solidFill>
                  <a:srgbClr val="000066"/>
                </a:solidFill>
                <a:latin typeface="HGP創英角ｺﾞｼｯｸUB" pitchFamily="50" charset="-128"/>
                <a:ea typeface="HGP創英角ｺﾞｼｯｸUB" pitchFamily="50" charset="-128"/>
              </a:rPr>
              <a:t>年度はいずれも同程度だが、</a:t>
            </a:r>
            <a:br>
              <a:rPr lang="en-US" altLang="ja-JP" sz="1100" dirty="0">
                <a:solidFill>
                  <a:srgbClr val="000066"/>
                </a:solidFill>
                <a:latin typeface="HGP創英角ｺﾞｼｯｸUB" pitchFamily="50" charset="-128"/>
                <a:ea typeface="HGP創英角ｺﾞｼｯｸUB" pitchFamily="50" charset="-128"/>
              </a:rPr>
            </a:br>
            <a:r>
              <a:rPr lang="en-US" altLang="ja-JP" sz="1100" dirty="0">
                <a:solidFill>
                  <a:srgbClr val="000066"/>
                </a:solidFill>
                <a:latin typeface="HGP創英角ｺﾞｼｯｸUB" pitchFamily="50" charset="-128"/>
                <a:ea typeface="HGP創英角ｺﾞｼｯｸUB" pitchFamily="50" charset="-128"/>
              </a:rPr>
              <a:t>R2</a:t>
            </a:r>
            <a:r>
              <a:rPr lang="ja-JP" altLang="en-US" sz="1100" dirty="0">
                <a:solidFill>
                  <a:srgbClr val="000066"/>
                </a:solidFill>
                <a:latin typeface="HGP創英角ｺﾞｼｯｸUB" pitchFamily="50" charset="-128"/>
                <a:ea typeface="HGP創英角ｺﾞｼｯｸUB" pitchFamily="50" charset="-128"/>
              </a:rPr>
              <a:t>年度から今回</a:t>
            </a:r>
            <a:r>
              <a:rPr lang="en-US" altLang="ja-JP" sz="1100" dirty="0">
                <a:solidFill>
                  <a:srgbClr val="000066"/>
                </a:solidFill>
                <a:latin typeface="HGP創英角ｺﾞｼｯｸUB" pitchFamily="50" charset="-128"/>
                <a:ea typeface="HGP創英角ｺﾞｼｯｸUB" pitchFamily="50" charset="-128"/>
              </a:rPr>
              <a:t>R3</a:t>
            </a:r>
            <a:r>
              <a:rPr lang="ja-JP" altLang="en-US" sz="1100" dirty="0">
                <a:solidFill>
                  <a:srgbClr val="000066"/>
                </a:solidFill>
                <a:latin typeface="HGP創英角ｺﾞｼｯｸUB" pitchFamily="50" charset="-128"/>
                <a:ea typeface="HGP創英角ｺﾞｼｯｸUB" pitchFamily="50" charset="-128"/>
              </a:rPr>
              <a:t>年度でやや増加している。</a:t>
            </a:r>
            <a:endParaRPr lang="en-US" altLang="ja-JP" sz="1100" dirty="0">
              <a:solidFill>
                <a:srgbClr val="000066"/>
              </a:solidFill>
              <a:latin typeface="HGP創英角ｺﾞｼｯｸUB" pitchFamily="50" charset="-128"/>
              <a:ea typeface="HGP創英角ｺﾞｼｯｸUB" pitchFamily="50" charset="-128"/>
            </a:endParaRPr>
          </a:p>
        </p:txBody>
      </p:sp>
      <p:sp>
        <p:nvSpPr>
          <p:cNvPr id="20" name="Text Box 13">
            <a:extLst>
              <a:ext uri="{FF2B5EF4-FFF2-40B4-BE49-F238E27FC236}">
                <a16:creationId xmlns:a16="http://schemas.microsoft.com/office/drawing/2014/main" id="{796947EC-12F0-4F50-B6E3-241E52416EF7}"/>
              </a:ext>
            </a:extLst>
          </p:cNvPr>
          <p:cNvSpPr txBox="1">
            <a:spLocks noChangeArrowheads="1"/>
          </p:cNvSpPr>
          <p:nvPr/>
        </p:nvSpPr>
        <p:spPr bwMode="auto">
          <a:xfrm>
            <a:off x="194338" y="3525839"/>
            <a:ext cx="4229893" cy="430887"/>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認知経路は</a:t>
            </a:r>
            <a:r>
              <a:rPr lang="ja-JP" altLang="en-US" sz="1100" dirty="0">
                <a:solidFill>
                  <a:srgbClr val="FF0000"/>
                </a:solidFill>
                <a:latin typeface="HGP創英角ｺﾞｼｯｸUB" pitchFamily="50" charset="-128"/>
                <a:ea typeface="HGP創英角ｺﾞｼｯｸUB" pitchFamily="50" charset="-128"/>
              </a:rPr>
              <a:t>「広報紙」が</a:t>
            </a:r>
            <a:r>
              <a:rPr lang="en-US" altLang="ja-JP" sz="1100" dirty="0">
                <a:solidFill>
                  <a:srgbClr val="FF0000"/>
                </a:solidFill>
                <a:latin typeface="HGP創英角ｺﾞｼｯｸUB" pitchFamily="50" charset="-128"/>
                <a:ea typeface="HGP創英角ｺﾞｼｯｸUB" pitchFamily="50" charset="-128"/>
              </a:rPr>
              <a:t>55%</a:t>
            </a:r>
            <a:r>
              <a:rPr lang="ja-JP" altLang="en-US" sz="1100" dirty="0" err="1">
                <a:solidFill>
                  <a:srgbClr val="FF0000"/>
                </a:solidFill>
                <a:latin typeface="HGP創英角ｺﾞｼｯｸUB" pitchFamily="50" charset="-128"/>
                <a:ea typeface="HGP創英角ｺﾞｼｯｸUB" pitchFamily="50" charset="-128"/>
              </a:rPr>
              <a:t>。</a:t>
            </a:r>
            <a:br>
              <a:rPr lang="ja-JP" altLang="en-US" sz="1100" dirty="0">
                <a:solidFill>
                  <a:schemeClr val="accent2"/>
                </a:solidFill>
                <a:latin typeface="HGP創英角ｺﾞｼｯｸUB" pitchFamily="50" charset="-128"/>
                <a:ea typeface="HGP創英角ｺﾞｼｯｸUB" pitchFamily="50" charset="-128"/>
              </a:rPr>
            </a:br>
            <a:r>
              <a:rPr lang="ja-JP" altLang="en-US" sz="1100" dirty="0">
                <a:solidFill>
                  <a:srgbClr val="000066"/>
                </a:solidFill>
                <a:latin typeface="HGP創英角ｺﾞｼｯｸUB" pitchFamily="50" charset="-128"/>
                <a:ea typeface="HGP創英角ｺﾞｼｯｸUB" pitchFamily="50" charset="-128"/>
              </a:rPr>
              <a:t>次いで「ゴミカレンダー」が</a:t>
            </a:r>
            <a:r>
              <a:rPr lang="en-US" altLang="ja-JP" sz="1100" dirty="0">
                <a:solidFill>
                  <a:srgbClr val="000066"/>
                </a:solidFill>
                <a:latin typeface="HGP創英角ｺﾞｼｯｸUB" pitchFamily="50" charset="-128"/>
                <a:ea typeface="HGP創英角ｺﾞｼｯｸUB" pitchFamily="50" charset="-128"/>
              </a:rPr>
              <a:t>46%</a:t>
            </a:r>
            <a:r>
              <a:rPr lang="ja-JP" altLang="en-US" sz="1100" dirty="0" err="1">
                <a:solidFill>
                  <a:srgbClr val="000066"/>
                </a:solidFill>
                <a:latin typeface="HGP創英角ｺﾞｼｯｸUB" pitchFamily="50" charset="-128"/>
                <a:ea typeface="HGP創英角ｺﾞｼｯｸUB" pitchFamily="50" charset="-128"/>
              </a:rPr>
              <a:t>、</a:t>
            </a:r>
            <a:r>
              <a:rPr lang="ja-JP" altLang="en-US" sz="1100" dirty="0">
                <a:solidFill>
                  <a:srgbClr val="000066"/>
                </a:solidFill>
                <a:latin typeface="HGP創英角ｺﾞｼｯｸUB" pitchFamily="50" charset="-128"/>
                <a:ea typeface="HGP創英角ｺﾞｼｯｸUB" pitchFamily="50" charset="-128"/>
              </a:rPr>
              <a:t>「ゴミ分別マニュアル」が</a:t>
            </a:r>
            <a:r>
              <a:rPr lang="en-US" altLang="ja-JP" sz="1100" dirty="0">
                <a:solidFill>
                  <a:srgbClr val="000066"/>
                </a:solidFill>
                <a:latin typeface="HGP創英角ｺﾞｼｯｸUB" pitchFamily="50" charset="-128"/>
                <a:ea typeface="HGP創英角ｺﾞｼｯｸUB" pitchFamily="50" charset="-128"/>
              </a:rPr>
              <a:t>41%</a:t>
            </a:r>
            <a:r>
              <a:rPr lang="ja-JP" altLang="en-US" sz="1100" dirty="0" err="1">
                <a:solidFill>
                  <a:srgbClr val="000066"/>
                </a:solidFill>
                <a:latin typeface="HGP創英角ｺﾞｼｯｸUB" pitchFamily="50" charset="-128"/>
                <a:ea typeface="HGP創英角ｺﾞｼｯｸUB" pitchFamily="50" charset="-128"/>
              </a:rPr>
              <a:t>。</a:t>
            </a:r>
            <a:endParaRPr lang="ja-JP" altLang="en-US" sz="1100" dirty="0">
              <a:solidFill>
                <a:schemeClr val="accent2"/>
              </a:solidFill>
              <a:latin typeface="HGP創英角ｺﾞｼｯｸUB" pitchFamily="50" charset="-128"/>
              <a:ea typeface="HGP創英角ｺﾞｼｯｸUB" pitchFamily="50" charset="-128"/>
            </a:endParaRPr>
          </a:p>
        </p:txBody>
      </p:sp>
      <p:sp>
        <p:nvSpPr>
          <p:cNvPr id="21" name="Text Box 15">
            <a:extLst>
              <a:ext uri="{FF2B5EF4-FFF2-40B4-BE49-F238E27FC236}">
                <a16:creationId xmlns:a16="http://schemas.microsoft.com/office/drawing/2014/main" id="{91F05864-E7F6-4A98-A4C8-6269B7E740A2}"/>
              </a:ext>
            </a:extLst>
          </p:cNvPr>
          <p:cNvSpPr txBox="1">
            <a:spLocks noChangeArrowheads="1"/>
          </p:cNvSpPr>
          <p:nvPr/>
        </p:nvSpPr>
        <p:spPr bwMode="auto">
          <a:xfrm>
            <a:off x="4560887" y="3509963"/>
            <a:ext cx="5228167" cy="430887"/>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認知内容は、過去調査と同様、「販売店へお持ちください」が最も高く、</a:t>
            </a:r>
            <a:br>
              <a:rPr lang="en-US" altLang="ja-JP" sz="1100" dirty="0">
                <a:solidFill>
                  <a:srgbClr val="000066"/>
                </a:solidFill>
                <a:latin typeface="HGP創英角ｺﾞｼｯｸUB" pitchFamily="50" charset="-128"/>
                <a:ea typeface="HGP創英角ｺﾞｼｯｸUB" pitchFamily="50" charset="-128"/>
              </a:rPr>
            </a:br>
            <a:r>
              <a:rPr lang="ja-JP" altLang="en-US" sz="1100" dirty="0">
                <a:solidFill>
                  <a:srgbClr val="000066"/>
                </a:solidFill>
                <a:latin typeface="HGP創英角ｺﾞｼｯｸUB" pitchFamily="50" charset="-128"/>
                <a:ea typeface="HGP創英角ｺﾞｼｯｸUB" pitchFamily="50" charset="-128"/>
              </a:rPr>
              <a:t>次いで「分別ゴミでお出しください」。どちらのスコアも昨年度と同水準。</a:t>
            </a:r>
          </a:p>
        </p:txBody>
      </p:sp>
      <p:sp>
        <p:nvSpPr>
          <p:cNvPr id="24" name="楕円 23">
            <a:extLst>
              <a:ext uri="{FF2B5EF4-FFF2-40B4-BE49-F238E27FC236}">
                <a16:creationId xmlns:a16="http://schemas.microsoft.com/office/drawing/2014/main" id="{619C098A-DBD3-47F0-BAD2-E02D6F7AB6A3}"/>
              </a:ext>
            </a:extLst>
          </p:cNvPr>
          <p:cNvSpPr/>
          <p:nvPr/>
        </p:nvSpPr>
        <p:spPr>
          <a:xfrm>
            <a:off x="6695434" y="2768811"/>
            <a:ext cx="343781" cy="2057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4246729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1FAD203-0673-4D09-8ECF-5FD9691A2D44}"/>
              </a:ext>
            </a:extLst>
          </p:cNvPr>
          <p:cNvPicPr/>
          <p:nvPr/>
        </p:nvPicPr>
        <p:blipFill>
          <a:blip r:embed="rId3"/>
          <a:stretch>
            <a:fillRect/>
          </a:stretch>
        </p:blipFill>
        <p:spPr>
          <a:xfrm>
            <a:off x="5253038" y="4170363"/>
            <a:ext cx="3686175" cy="2647950"/>
          </a:xfrm>
          <a:prstGeom prst="rect">
            <a:avLst/>
          </a:prstGeom>
        </p:spPr>
      </p:pic>
      <p:pic>
        <p:nvPicPr>
          <p:cNvPr id="3" name="図 2">
            <a:extLst>
              <a:ext uri="{FF2B5EF4-FFF2-40B4-BE49-F238E27FC236}">
                <a16:creationId xmlns:a16="http://schemas.microsoft.com/office/drawing/2014/main" id="{6CFEE972-D729-418E-BE8D-2D9D717E50E7}"/>
              </a:ext>
            </a:extLst>
          </p:cNvPr>
          <p:cNvPicPr/>
          <p:nvPr/>
        </p:nvPicPr>
        <p:blipFill>
          <a:blip r:embed="rId4"/>
          <a:stretch>
            <a:fillRect/>
          </a:stretch>
        </p:blipFill>
        <p:spPr>
          <a:xfrm>
            <a:off x="5260975" y="1652588"/>
            <a:ext cx="3648075" cy="2647950"/>
          </a:xfrm>
          <a:prstGeom prst="rect">
            <a:avLst/>
          </a:prstGeom>
        </p:spPr>
      </p:pic>
      <p:pic>
        <p:nvPicPr>
          <p:cNvPr id="2" name="図 1">
            <a:extLst>
              <a:ext uri="{FF2B5EF4-FFF2-40B4-BE49-F238E27FC236}">
                <a16:creationId xmlns:a16="http://schemas.microsoft.com/office/drawing/2014/main" id="{8534F540-6F7A-469C-B6B6-D1C725E4020E}"/>
              </a:ext>
            </a:extLst>
          </p:cNvPr>
          <p:cNvPicPr/>
          <p:nvPr/>
        </p:nvPicPr>
        <p:blipFill>
          <a:blip r:embed="rId5"/>
          <a:stretch>
            <a:fillRect/>
          </a:stretch>
        </p:blipFill>
        <p:spPr>
          <a:xfrm>
            <a:off x="227013" y="1662113"/>
            <a:ext cx="3686175" cy="2647950"/>
          </a:xfrm>
          <a:prstGeom prst="rect">
            <a:avLst/>
          </a:prstGeom>
        </p:spPr>
      </p:pic>
      <p:sp>
        <p:nvSpPr>
          <p:cNvPr id="18437" name="Rectangle 4"/>
          <p:cNvSpPr>
            <a:spLocks noGrp="1" noChangeArrowheads="1"/>
          </p:cNvSpPr>
          <p:nvPr>
            <p:ph type="title"/>
          </p:nvPr>
        </p:nvSpPr>
        <p:spPr bwMode="auto">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eaLnBrk="1" hangingPunct="1"/>
            <a:r>
              <a:rPr lang="ja-JP" altLang="en-US" sz="2000">
                <a:solidFill>
                  <a:srgbClr val="565656"/>
                </a:solidFill>
                <a:latin typeface="HGP創英角ｺﾞｼｯｸUB" pitchFamily="50" charset="-128"/>
                <a:ea typeface="HGP創英角ｺﾞｼｯｸUB" pitchFamily="50" charset="-128"/>
              </a:rPr>
              <a:t>各情報の認知状況</a:t>
            </a:r>
          </a:p>
        </p:txBody>
      </p:sp>
      <p:sp>
        <p:nvSpPr>
          <p:cNvPr id="115719" name="Text Box 7"/>
          <p:cNvSpPr txBox="1">
            <a:spLocks noChangeArrowheads="1"/>
          </p:cNvSpPr>
          <p:nvPr/>
        </p:nvSpPr>
        <p:spPr bwMode="auto">
          <a:xfrm>
            <a:off x="165101" y="512764"/>
            <a:ext cx="361500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事業者の回収リサイクル認知状況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Q18</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8440" name="Text Box 10"/>
          <p:cNvSpPr txBox="1">
            <a:spLocks noChangeArrowheads="1"/>
          </p:cNvSpPr>
          <p:nvPr/>
        </p:nvSpPr>
        <p:spPr bwMode="auto">
          <a:xfrm>
            <a:off x="165100" y="1031875"/>
            <a:ext cx="430635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あなたは、</a:t>
            </a:r>
            <a:r>
              <a:rPr lang="ja-JP" altLang="en-US" sz="700" dirty="0">
                <a:latin typeface="HGP創英角ｺﾞｼｯｸUB" pitchFamily="50" charset="-128"/>
                <a:ea typeface="HGP創英角ｺﾞｼｯｸUB" pitchFamily="50" charset="-128"/>
              </a:rPr>
              <a:t>スマートフォン・</a:t>
            </a:r>
            <a:r>
              <a:rPr lang="ja-JP" altLang="ja-JP" sz="700" dirty="0">
                <a:latin typeface="HGP創英角ｺﾞｼｯｸUB" pitchFamily="50" charset="-128"/>
                <a:ea typeface="HGP創英角ｺﾞｼｯｸUB" pitchFamily="50" charset="-128"/>
              </a:rPr>
              <a:t>携帯電話・PHS事業者（NTTドコモやKDDI（</a:t>
            </a:r>
            <a:r>
              <a:rPr lang="en-US" altLang="ja-JP" sz="700" dirty="0">
                <a:latin typeface="HGP創英角ｺﾞｼｯｸUB" pitchFamily="50" charset="-128"/>
                <a:ea typeface="HGP創英角ｺﾞｼｯｸUB" pitchFamily="50" charset="-128"/>
              </a:rPr>
              <a:t>au</a:t>
            </a:r>
            <a:r>
              <a:rPr lang="ja-JP" altLang="ja-JP" sz="700" dirty="0">
                <a:latin typeface="HGP創英角ｺﾞｼｯｸUB" pitchFamily="50" charset="-128"/>
                <a:ea typeface="HGP創英角ｺﾞｼｯｸUB" pitchFamily="50" charset="-128"/>
              </a:rPr>
              <a:t>）、ソフトバンク</a:t>
            </a:r>
            <a:r>
              <a:rPr lang="ja-JP" altLang="en-US" sz="700" dirty="0">
                <a:latin typeface="HGP創英角ｺﾞｼｯｸUB" pitchFamily="50" charset="-128"/>
                <a:ea typeface="HGP創英角ｺﾞｼｯｸUB" pitchFamily="50" charset="-128"/>
              </a:rPr>
              <a:t>・楽天</a:t>
            </a:r>
            <a:r>
              <a:rPr lang="ja-JP" altLang="ja-JP" sz="700" dirty="0">
                <a:latin typeface="HGP創英角ｺﾞｼｯｸUB" pitchFamily="50" charset="-128"/>
                <a:ea typeface="HGP創英角ｺﾞｼｯｸUB" pitchFamily="50" charset="-128"/>
              </a:rPr>
              <a:t>モバイル</a:t>
            </a:r>
            <a:r>
              <a:rPr lang="ja-JP" altLang="en-US" sz="700" dirty="0">
                <a:latin typeface="HGP創英角ｺﾞｼｯｸUB" pitchFamily="50" charset="-128"/>
                <a:ea typeface="HGP創英角ｺﾞｼｯｸUB" pitchFamily="50" charset="-128"/>
              </a:rPr>
              <a:t>など</a:t>
            </a:r>
            <a:r>
              <a:rPr lang="ja-JP" altLang="ja-JP" sz="700" dirty="0">
                <a:latin typeface="HGP創英角ｺﾞｼｯｸUB" pitchFamily="50" charset="-128"/>
                <a:ea typeface="HGP創英角ｺﾞｼｯｸUB" pitchFamily="50" charset="-128"/>
              </a:rPr>
              <a:t>）が</a:t>
            </a:r>
            <a:endParaRPr lang="en-US" altLang="ja-JP" sz="700" dirty="0">
              <a:latin typeface="HGP創英角ｺﾞｼｯｸUB" pitchFamily="50" charset="-128"/>
              <a:ea typeface="HGP創英角ｺﾞｼｯｸUB" pitchFamily="50" charset="-128"/>
            </a:endParaRPr>
          </a:p>
          <a:p>
            <a:pPr eaLnBrk="1" hangingPunct="1"/>
            <a:r>
              <a:rPr lang="ja-JP" altLang="ja-JP" sz="700" dirty="0">
                <a:latin typeface="HGP創英角ｺﾞｼｯｸUB" pitchFamily="50" charset="-128"/>
                <a:ea typeface="HGP創英角ｺﾞｼｯｸUB" pitchFamily="50" charset="-128"/>
              </a:rPr>
              <a:t>スマートフォン</a:t>
            </a:r>
            <a:r>
              <a:rPr lang="ja-JP" altLang="en-US" sz="700" dirty="0">
                <a:latin typeface="HGP創英角ｺﾞｼｯｸUB" pitchFamily="50" charset="-128"/>
                <a:ea typeface="HGP創英角ｺﾞｼｯｸUB" pitchFamily="50" charset="-128"/>
              </a:rPr>
              <a:t>・</a:t>
            </a:r>
            <a:r>
              <a:rPr lang="ja-JP" altLang="ja-JP" sz="700" dirty="0">
                <a:latin typeface="HGP創英角ｺﾞｼｯｸUB" pitchFamily="50" charset="-128"/>
                <a:ea typeface="HGP創英角ｺﾞｼｯｸUB" pitchFamily="50" charset="-128"/>
              </a:rPr>
              <a:t>携帯電話・PHSの回収リサイクルを行っているのを知っていますか。【単一回答】</a:t>
            </a:r>
          </a:p>
        </p:txBody>
      </p:sp>
      <p:sp>
        <p:nvSpPr>
          <p:cNvPr id="18441" name="Text Box 11"/>
          <p:cNvSpPr txBox="1">
            <a:spLocks noChangeArrowheads="1"/>
          </p:cNvSpPr>
          <p:nvPr/>
        </p:nvSpPr>
        <p:spPr bwMode="auto">
          <a:xfrm>
            <a:off x="5056187" y="1031875"/>
            <a:ext cx="47397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専売ショップでは、メーカー、ブランドに係わらず</a:t>
            </a:r>
            <a:r>
              <a:rPr lang="ja-JP" altLang="en-US" sz="700" dirty="0">
                <a:latin typeface="HGP創英角ｺﾞｼｯｸUB" pitchFamily="50" charset="-128"/>
                <a:ea typeface="HGP創英角ｺﾞｼｯｸUB" pitchFamily="50" charset="-128"/>
              </a:rPr>
              <a:t>スマートフォン・</a:t>
            </a:r>
            <a:r>
              <a:rPr lang="ja-JP" altLang="ja-JP" sz="700" dirty="0">
                <a:latin typeface="HGP創英角ｺﾞｼｯｸUB" pitchFamily="50" charset="-128"/>
                <a:ea typeface="HGP創英角ｺﾞｼｯｸUB" pitchFamily="50" charset="-128"/>
              </a:rPr>
              <a:t>携帯電話・PHSを無償で回収していることを知っていますか。【単一回答】</a:t>
            </a:r>
          </a:p>
        </p:txBody>
      </p:sp>
      <p:sp>
        <p:nvSpPr>
          <p:cNvPr id="115724" name="Text Box 12"/>
          <p:cNvSpPr txBox="1">
            <a:spLocks noChangeArrowheads="1"/>
          </p:cNvSpPr>
          <p:nvPr/>
        </p:nvSpPr>
        <p:spPr bwMode="auto">
          <a:xfrm>
            <a:off x="5056187" y="512764"/>
            <a:ext cx="4136100" cy="50334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hangingPunct="0">
              <a:lnSpc>
                <a:spcPts val="16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専売ショップでメーカー、ブランドに係わらず、</a:t>
            </a:r>
            <a:endPar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endParaRPr>
          </a:p>
          <a:p>
            <a:pPr hangingPunct="0">
              <a:lnSpc>
                <a:spcPts val="16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無償回収していることの認知状況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Q21</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24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a:t>
            </a:r>
          </a:p>
        </p:txBody>
      </p:sp>
      <p:sp>
        <p:nvSpPr>
          <p:cNvPr id="115726" name="Text Box 14"/>
          <p:cNvSpPr txBox="1">
            <a:spLocks noChangeArrowheads="1"/>
          </p:cNvSpPr>
          <p:nvPr/>
        </p:nvSpPr>
        <p:spPr bwMode="auto">
          <a:xfrm>
            <a:off x="3154363" y="4210051"/>
            <a:ext cx="2550452" cy="2914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lnSpc>
                <a:spcPct val="125000"/>
              </a:lnSpc>
              <a:defRPr/>
            </a:pP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　ロゴの認知状況 （</a:t>
            </a:r>
            <a:r>
              <a:rPr lang="en-US" altLang="ja-JP"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Q22</a:t>
            </a:r>
            <a:r>
              <a:rPr lang="ja-JP" altLang="en-US" sz="12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8446" name="Text Box 21"/>
          <p:cNvSpPr txBox="1">
            <a:spLocks noChangeArrowheads="1"/>
          </p:cNvSpPr>
          <p:nvPr/>
        </p:nvSpPr>
        <p:spPr bwMode="auto">
          <a:xfrm>
            <a:off x="5293255" y="4285722"/>
            <a:ext cx="4206610"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50000"/>
              </a:spcBef>
            </a:pPr>
            <a:r>
              <a:rPr lang="en-US" altLang="ja-JP" sz="700" dirty="0">
                <a:latin typeface="HGP創英角ｺﾞｼｯｸUB" pitchFamily="50" charset="-128"/>
                <a:ea typeface="HGP創英角ｺﾞｼｯｸUB" pitchFamily="50" charset="-128"/>
              </a:rPr>
              <a:t>Q</a:t>
            </a:r>
            <a:r>
              <a:rPr lang="ja-JP" altLang="en-US" sz="700" dirty="0">
                <a:latin typeface="HGP創英角ｺﾞｼｯｸUB" pitchFamily="50" charset="-128"/>
                <a:ea typeface="HGP創英角ｺﾞｼｯｸUB" pitchFamily="50" charset="-128"/>
              </a:rPr>
              <a:t>　</a:t>
            </a:r>
            <a:r>
              <a:rPr lang="ja-JP" altLang="ja-JP" sz="700" dirty="0">
                <a:latin typeface="HGP創英角ｺﾞｼｯｸUB" pitchFamily="50" charset="-128"/>
                <a:ea typeface="HGP創英角ｺﾞｼｯｸUB" pitchFamily="50" charset="-128"/>
              </a:rPr>
              <a:t>あなたは、このロゴマークを見たことがありますか。【単一回答】</a:t>
            </a:r>
          </a:p>
        </p:txBody>
      </p:sp>
      <p:pic>
        <p:nvPicPr>
          <p:cNvPr id="18447" name="Picture 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4378" y="4567239"/>
            <a:ext cx="1179777" cy="83502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 name="Text Box 12">
            <a:extLst>
              <a:ext uri="{FF2B5EF4-FFF2-40B4-BE49-F238E27FC236}">
                <a16:creationId xmlns:a16="http://schemas.microsoft.com/office/drawing/2014/main" id="{BC47D885-44E7-40AB-A7A4-233426DAAF46}"/>
              </a:ext>
            </a:extLst>
          </p:cNvPr>
          <p:cNvSpPr txBox="1">
            <a:spLocks noChangeArrowheads="1"/>
          </p:cNvSpPr>
          <p:nvPr/>
        </p:nvSpPr>
        <p:spPr bwMode="auto">
          <a:xfrm>
            <a:off x="8050109" y="766304"/>
            <a:ext cx="1855891" cy="2154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wrap="square">
            <a:spAutoFit/>
          </a:bodyPr>
          <a:lstStyle>
            <a:lvl1pPr algn="l">
              <a:defRPr kumimoji="1">
                <a:solidFill>
                  <a:schemeClr val="tx1"/>
                </a:solidFill>
                <a:latin typeface="Calibri" pitchFamily="34" charset="0"/>
                <a:ea typeface="ＭＳ Ｐゴシック" pitchFamily="50" charset="-128"/>
              </a:defRPr>
            </a:lvl1pPr>
            <a:lvl2pPr marL="179388" algn="l">
              <a:defRPr kumimoji="1">
                <a:solidFill>
                  <a:schemeClr val="tx1"/>
                </a:solidFill>
                <a:latin typeface="Calibri" pitchFamily="34" charset="0"/>
                <a:ea typeface="ＭＳ Ｐゴシック" pitchFamily="50" charset="-128"/>
              </a:defRPr>
            </a:lvl2pPr>
            <a:lvl3pPr algn="l">
              <a:defRPr kumimoji="1">
                <a:solidFill>
                  <a:schemeClr val="tx1"/>
                </a:solidFill>
                <a:latin typeface="Calibri" pitchFamily="34" charset="0"/>
                <a:ea typeface="ＭＳ Ｐゴシック" pitchFamily="50" charset="-128"/>
              </a:defRPr>
            </a:lvl3pPr>
            <a:lvl4pPr algn="l">
              <a:defRPr kumimoji="1">
                <a:solidFill>
                  <a:schemeClr val="tx1"/>
                </a:solidFill>
                <a:latin typeface="Calibri" pitchFamily="34" charset="0"/>
                <a:ea typeface="ＭＳ Ｐゴシック" pitchFamily="50" charset="-128"/>
              </a:defRPr>
            </a:lvl4pPr>
            <a:lvl5pPr algn="l">
              <a:defRPr kumimoji="1">
                <a:solidFill>
                  <a:schemeClr val="tx1"/>
                </a:solidFill>
                <a:latin typeface="Calibri" pitchFamily="34" charset="0"/>
                <a:ea typeface="ＭＳ Ｐゴシック" pitchFamily="50" charset="-128"/>
              </a:defRPr>
            </a:lvl5pPr>
            <a:lvl6pPr fontAlgn="base">
              <a:spcBef>
                <a:spcPct val="0"/>
              </a:spcBef>
              <a:spcAft>
                <a:spcPct val="0"/>
              </a:spcAft>
              <a:defRPr kumimoji="1">
                <a:solidFill>
                  <a:schemeClr val="tx1"/>
                </a:solidFill>
                <a:latin typeface="Calibri" pitchFamily="34" charset="0"/>
                <a:ea typeface="ＭＳ Ｐゴシック" pitchFamily="50" charset="-128"/>
              </a:defRPr>
            </a:lvl6pPr>
            <a:lvl7pPr fontAlgn="base">
              <a:spcBef>
                <a:spcPct val="0"/>
              </a:spcBef>
              <a:spcAft>
                <a:spcPct val="0"/>
              </a:spcAft>
              <a:defRPr kumimoji="1">
                <a:solidFill>
                  <a:schemeClr val="tx1"/>
                </a:solidFill>
                <a:latin typeface="Calibri" pitchFamily="34" charset="0"/>
                <a:ea typeface="ＭＳ Ｐゴシック" pitchFamily="50" charset="-128"/>
              </a:defRPr>
            </a:lvl7pPr>
            <a:lvl8pPr fontAlgn="base">
              <a:spcBef>
                <a:spcPct val="0"/>
              </a:spcBef>
              <a:spcAft>
                <a:spcPct val="0"/>
              </a:spcAft>
              <a:defRPr kumimoji="1">
                <a:solidFill>
                  <a:schemeClr val="tx1"/>
                </a:solidFill>
                <a:latin typeface="Calibri" pitchFamily="34" charset="0"/>
                <a:ea typeface="ＭＳ Ｐゴシック" pitchFamily="50" charset="-128"/>
              </a:defRPr>
            </a:lvl8pPr>
            <a:lvl9pPr fontAlgn="base">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en-US" altLang="ja-JP"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a:t>
            </a:r>
            <a:r>
              <a:rPr lang="ja-JP" altLang="en-US" sz="800" i="1" dirty="0">
                <a:solidFill>
                  <a:srgbClr val="0066FF"/>
                </a:solidFill>
                <a:effectLst>
                  <a:outerShdw blurRad="38100" dist="38100" dir="2700000" algn="tl">
                    <a:srgbClr val="C0C0C0"/>
                  </a:outerShdw>
                </a:effectLst>
                <a:latin typeface="HGP創英角ｺﾞｼｯｸUB" pitchFamily="50" charset="-128"/>
                <a:ea typeface="HGP創英角ｺﾞｼｯｸUB" pitchFamily="50" charset="-128"/>
              </a:rPr>
              <a:t>全ベース</a:t>
            </a:r>
          </a:p>
        </p:txBody>
      </p:sp>
      <p:sp>
        <p:nvSpPr>
          <p:cNvPr id="17" name="Text Box 8">
            <a:extLst>
              <a:ext uri="{FF2B5EF4-FFF2-40B4-BE49-F238E27FC236}">
                <a16:creationId xmlns:a16="http://schemas.microsoft.com/office/drawing/2014/main" id="{3ECA998D-0A7F-4C78-B9FF-E1854897A5B2}"/>
              </a:ext>
            </a:extLst>
          </p:cNvPr>
          <p:cNvSpPr txBox="1">
            <a:spLocks noChangeArrowheads="1"/>
          </p:cNvSpPr>
          <p:nvPr/>
        </p:nvSpPr>
        <p:spPr bwMode="auto">
          <a:xfrm>
            <a:off x="216958" y="1367691"/>
            <a:ext cx="4538531" cy="464743"/>
          </a:xfrm>
          <a:prstGeom prst="rect">
            <a:avLst/>
          </a:prstGeom>
          <a:noFill/>
          <a:ln>
            <a:noFill/>
          </a:ln>
          <a:effectLst/>
        </p:spPr>
        <p:txBody>
          <a:bodyPr>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2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事業者の回収リサイクルを</a:t>
            </a:r>
            <a:r>
              <a:rPr lang="ja-JP" altLang="en-US" sz="1100" dirty="0">
                <a:solidFill>
                  <a:srgbClr val="FF0000"/>
                </a:solidFill>
                <a:latin typeface="HGP創英角ｺﾞｼｯｸUB" pitchFamily="50" charset="-128"/>
                <a:ea typeface="HGP創英角ｺﾞｼｯｸUB" pitchFamily="50" charset="-128"/>
              </a:rPr>
              <a:t>「知っている」人は、</a:t>
            </a:r>
            <a:r>
              <a:rPr lang="en-US" altLang="ja-JP" sz="1100" dirty="0">
                <a:solidFill>
                  <a:srgbClr val="FF0000"/>
                </a:solidFill>
                <a:latin typeface="HGP創英角ｺﾞｼｯｸUB" pitchFamily="50" charset="-128"/>
                <a:ea typeface="HGP創英角ｺﾞｼｯｸUB" pitchFamily="50" charset="-128"/>
              </a:rPr>
              <a:t>46%</a:t>
            </a:r>
            <a:r>
              <a:rPr lang="ja-JP" altLang="en-US" sz="1100" dirty="0" err="1">
                <a:solidFill>
                  <a:srgbClr val="FF0000"/>
                </a:solidFill>
                <a:latin typeface="HGP創英角ｺﾞｼｯｸUB" pitchFamily="50" charset="-128"/>
                <a:ea typeface="HGP創英角ｺﾞｼｯｸUB" pitchFamily="50" charset="-128"/>
              </a:rPr>
              <a:t>。</a:t>
            </a:r>
            <a:endParaRPr lang="en-US" altLang="ja-JP" sz="1100" dirty="0">
              <a:solidFill>
                <a:srgbClr val="FF0000"/>
              </a:solidFill>
              <a:latin typeface="HGP創英角ｺﾞｼｯｸUB" pitchFamily="50" charset="-128"/>
              <a:ea typeface="HGP創英角ｺﾞｼｯｸUB" pitchFamily="50" charset="-128"/>
            </a:endParaRPr>
          </a:p>
          <a:p>
            <a:pPr algn="l" eaLnBrk="1" hangingPunct="1">
              <a:spcBef>
                <a:spcPct val="2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今回は</a:t>
            </a:r>
            <a:r>
              <a:rPr lang="en-US" altLang="ja-JP" sz="1100" dirty="0">
                <a:solidFill>
                  <a:srgbClr val="000066"/>
                </a:solidFill>
                <a:latin typeface="HGP創英角ｺﾞｼｯｸUB" pitchFamily="50" charset="-128"/>
                <a:ea typeface="HGP創英角ｺﾞｼｯｸUB" pitchFamily="50" charset="-128"/>
              </a:rPr>
              <a:t>R1</a:t>
            </a:r>
            <a:r>
              <a:rPr lang="ja-JP" altLang="en-US" sz="1100" dirty="0">
                <a:solidFill>
                  <a:srgbClr val="000066"/>
                </a:solidFill>
                <a:latin typeface="HGP創英角ｺﾞｼｯｸUB" pitchFamily="50" charset="-128"/>
                <a:ea typeface="HGP創英角ｺﾞｼｯｸUB" pitchFamily="50" charset="-128"/>
              </a:rPr>
              <a:t>年度から減少した昨年度のスコアを維持した。</a:t>
            </a:r>
            <a:endParaRPr lang="ja-JP" altLang="en-US" sz="800" dirty="0">
              <a:solidFill>
                <a:srgbClr val="000066"/>
              </a:solidFill>
              <a:latin typeface="HGP創英角ｺﾞｼｯｸUB" pitchFamily="50" charset="-128"/>
              <a:ea typeface="HGP創英角ｺﾞｼｯｸUB" pitchFamily="50" charset="-128"/>
            </a:endParaRPr>
          </a:p>
        </p:txBody>
      </p:sp>
      <p:sp>
        <p:nvSpPr>
          <p:cNvPr id="18" name="Text Box 13">
            <a:extLst>
              <a:ext uri="{FF2B5EF4-FFF2-40B4-BE49-F238E27FC236}">
                <a16:creationId xmlns:a16="http://schemas.microsoft.com/office/drawing/2014/main" id="{BACF90D2-B6ED-4A4D-BF41-22C5ABC6A548}"/>
              </a:ext>
            </a:extLst>
          </p:cNvPr>
          <p:cNvSpPr txBox="1">
            <a:spLocks noChangeArrowheads="1"/>
          </p:cNvSpPr>
          <p:nvPr/>
        </p:nvSpPr>
        <p:spPr bwMode="auto">
          <a:xfrm>
            <a:off x="4990836" y="1333501"/>
            <a:ext cx="4739746" cy="447815"/>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lnSpc>
                <a:spcPct val="80000"/>
              </a:lnSpc>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メーカー、ブランドにかかわらず無償回収していることを</a:t>
            </a:r>
            <a:r>
              <a:rPr lang="ja-JP" altLang="en-US" sz="1100" dirty="0">
                <a:solidFill>
                  <a:srgbClr val="FF0000"/>
                </a:solidFill>
                <a:latin typeface="HGP創英角ｺﾞｼｯｸUB" pitchFamily="50" charset="-128"/>
                <a:ea typeface="HGP創英角ｺﾞｼｯｸUB" pitchFamily="50" charset="-128"/>
              </a:rPr>
              <a:t>「知っている」人は</a:t>
            </a:r>
            <a:r>
              <a:rPr lang="en-US" altLang="ja-JP" sz="1100" dirty="0">
                <a:solidFill>
                  <a:srgbClr val="FF0000"/>
                </a:solidFill>
                <a:latin typeface="HGP創英角ｺﾞｼｯｸUB" pitchFamily="50" charset="-128"/>
                <a:ea typeface="HGP創英角ｺﾞｼｯｸUB" pitchFamily="50" charset="-128"/>
              </a:rPr>
              <a:t>24%</a:t>
            </a:r>
            <a:r>
              <a:rPr lang="ja-JP" altLang="en-US" sz="1100" dirty="0" err="1">
                <a:solidFill>
                  <a:srgbClr val="FF0000"/>
                </a:solidFill>
                <a:latin typeface="HGP創英角ｺﾞｼｯｸUB" pitchFamily="50" charset="-128"/>
                <a:ea typeface="HGP創英角ｺﾞｼｯｸUB" pitchFamily="50" charset="-128"/>
              </a:rPr>
              <a:t>。</a:t>
            </a:r>
            <a:endParaRPr lang="en-US" altLang="ja-JP" sz="1100" dirty="0">
              <a:solidFill>
                <a:srgbClr val="FF0000"/>
              </a:solidFill>
              <a:latin typeface="HGP創英角ｺﾞｼｯｸUB" pitchFamily="50" charset="-128"/>
              <a:ea typeface="HGP創英角ｺﾞｼｯｸUB" pitchFamily="50" charset="-128"/>
            </a:endParaRPr>
          </a:p>
          <a:p>
            <a:pPr algn="l" eaLnBrk="1" hangingPunct="1">
              <a:lnSpc>
                <a:spcPct val="80000"/>
              </a:lnSpc>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今回は昨年度と同程度のスコア。</a:t>
            </a:r>
          </a:p>
        </p:txBody>
      </p:sp>
      <p:sp>
        <p:nvSpPr>
          <p:cNvPr id="19" name="Text Box 15">
            <a:extLst>
              <a:ext uri="{FF2B5EF4-FFF2-40B4-BE49-F238E27FC236}">
                <a16:creationId xmlns:a16="http://schemas.microsoft.com/office/drawing/2014/main" id="{837C52EA-F074-45FD-9EE0-56E9FA3BD74A}"/>
              </a:ext>
            </a:extLst>
          </p:cNvPr>
          <p:cNvSpPr txBox="1">
            <a:spLocks noChangeArrowheads="1"/>
          </p:cNvSpPr>
          <p:nvPr/>
        </p:nvSpPr>
        <p:spPr bwMode="auto">
          <a:xfrm>
            <a:off x="3154363" y="5451476"/>
            <a:ext cx="2237449" cy="786369"/>
          </a:xfrm>
          <a:prstGeom prst="rect">
            <a:avLst/>
          </a:prstGeom>
          <a:noFill/>
          <a:ln>
            <a:noFill/>
          </a:ln>
          <a:effectLst/>
        </p:spPr>
        <p:txBody>
          <a:bodyPr wrap="square">
            <a:spAutoFit/>
          </a:bodyPr>
          <a:lstStyle>
            <a:lvl1pPr marL="85725" indent="-8572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ロゴマークを</a:t>
            </a:r>
            <a:r>
              <a:rPr lang="ja-JP" altLang="en-US" sz="1100" dirty="0">
                <a:solidFill>
                  <a:srgbClr val="FF0000"/>
                </a:solidFill>
                <a:latin typeface="HGP創英角ｺﾞｼｯｸUB" pitchFamily="50" charset="-128"/>
                <a:ea typeface="HGP創英角ｺﾞｼｯｸUB" pitchFamily="50" charset="-128"/>
              </a:rPr>
              <a:t>「見たことがある」人は</a:t>
            </a:r>
            <a:r>
              <a:rPr lang="en-US" altLang="ja-JP" sz="1100" dirty="0">
                <a:solidFill>
                  <a:srgbClr val="FF0000"/>
                </a:solidFill>
                <a:latin typeface="HGP創英角ｺﾞｼｯｸUB" pitchFamily="50" charset="-128"/>
                <a:ea typeface="HGP創英角ｺﾞｼｯｸUB" pitchFamily="50" charset="-128"/>
              </a:rPr>
              <a:t>20%</a:t>
            </a:r>
            <a:r>
              <a:rPr lang="ja-JP" altLang="en-US" sz="1100" dirty="0" err="1">
                <a:solidFill>
                  <a:schemeClr val="accent2"/>
                </a:solidFill>
                <a:latin typeface="HGP創英角ｺﾞｼｯｸUB" pitchFamily="50" charset="-128"/>
                <a:ea typeface="HGP創英角ｺﾞｼｯｸUB" pitchFamily="50" charset="-128"/>
              </a:rPr>
              <a:t>。</a:t>
            </a:r>
            <a:endParaRPr lang="ja-JP" altLang="en-US" sz="1100" dirty="0">
              <a:solidFill>
                <a:schemeClr val="accent2"/>
              </a:solidFill>
              <a:latin typeface="HGP創英角ｺﾞｼｯｸUB" pitchFamily="50" charset="-128"/>
              <a:ea typeface="HGP創英角ｺﾞｼｯｸUB" pitchFamily="50" charset="-128"/>
            </a:endParaRPr>
          </a:p>
          <a:p>
            <a:pPr eaLnBrk="1" hangingPunct="1">
              <a:lnSpc>
                <a:spcPct val="80000"/>
              </a:lnSpc>
              <a:spcBef>
                <a:spcPct val="50000"/>
              </a:spcBef>
              <a:buClr>
                <a:schemeClr val="accent2"/>
              </a:buClr>
              <a:buFont typeface="Wingdings" pitchFamily="2" charset="2"/>
              <a:buChar char="ü"/>
            </a:pPr>
            <a:r>
              <a:rPr lang="ja-JP" altLang="en-US" sz="1100" dirty="0">
                <a:solidFill>
                  <a:srgbClr val="000066"/>
                </a:solidFill>
                <a:latin typeface="HGP創英角ｺﾞｼｯｸUB" pitchFamily="50" charset="-128"/>
                <a:ea typeface="HGP創英角ｺﾞｼｯｸUB" pitchFamily="50" charset="-128"/>
              </a:rPr>
              <a:t>時系列でみると、ロゴの認知率は</a:t>
            </a:r>
            <a:br>
              <a:rPr lang="en-US" altLang="ja-JP" sz="1100" dirty="0">
                <a:solidFill>
                  <a:srgbClr val="000066"/>
                </a:solidFill>
                <a:latin typeface="HGP創英角ｺﾞｼｯｸUB" pitchFamily="50" charset="-128"/>
                <a:ea typeface="HGP創英角ｺﾞｼｯｸUB" pitchFamily="50" charset="-128"/>
              </a:rPr>
            </a:br>
            <a:r>
              <a:rPr lang="ja-JP" altLang="en-US" sz="1100" dirty="0">
                <a:solidFill>
                  <a:srgbClr val="000066"/>
                </a:solidFill>
                <a:latin typeface="HGP創英角ｺﾞｼｯｸUB" pitchFamily="50" charset="-128"/>
                <a:ea typeface="HGP創英角ｺﾞｼｯｸUB" pitchFamily="50" charset="-128"/>
              </a:rPr>
              <a:t>昨年度よりもやや増加。</a:t>
            </a:r>
          </a:p>
        </p:txBody>
      </p:sp>
      <p:sp>
        <p:nvSpPr>
          <p:cNvPr id="22" name="楕円 21">
            <a:extLst>
              <a:ext uri="{FF2B5EF4-FFF2-40B4-BE49-F238E27FC236}">
                <a16:creationId xmlns:a16="http://schemas.microsoft.com/office/drawing/2014/main" id="{B3BC7EFC-136B-4C52-92E2-7415F0415809}"/>
              </a:ext>
            </a:extLst>
          </p:cNvPr>
          <p:cNvSpPr/>
          <p:nvPr/>
        </p:nvSpPr>
        <p:spPr>
          <a:xfrm>
            <a:off x="6525536" y="6372679"/>
            <a:ext cx="340377" cy="2206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26" name="楕円 25">
            <a:extLst>
              <a:ext uri="{FF2B5EF4-FFF2-40B4-BE49-F238E27FC236}">
                <a16:creationId xmlns:a16="http://schemas.microsoft.com/office/drawing/2014/main" id="{14ABD5AF-B7CE-44ED-A849-3F48A56418C9}"/>
              </a:ext>
            </a:extLst>
          </p:cNvPr>
          <p:cNvSpPr/>
          <p:nvPr/>
        </p:nvSpPr>
        <p:spPr>
          <a:xfrm>
            <a:off x="1803485" y="3868893"/>
            <a:ext cx="364930" cy="2295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
        <p:nvSpPr>
          <p:cNvPr id="27" name="楕円 26">
            <a:extLst>
              <a:ext uri="{FF2B5EF4-FFF2-40B4-BE49-F238E27FC236}">
                <a16:creationId xmlns:a16="http://schemas.microsoft.com/office/drawing/2014/main" id="{DEED0E02-48AE-4A4A-A7E9-7A6A89EF5A04}"/>
              </a:ext>
            </a:extLst>
          </p:cNvPr>
          <p:cNvSpPr/>
          <p:nvPr/>
        </p:nvSpPr>
        <p:spPr>
          <a:xfrm>
            <a:off x="6592699" y="3864144"/>
            <a:ext cx="364930" cy="2295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lnSpc>
                <a:spcPct val="150000"/>
              </a:lnSpc>
            </a:pPr>
            <a:endParaRPr kumimoji="1" lang="ja-JP" altLang="en-US" sz="800" dirty="0">
              <a:solidFill>
                <a:schemeClr val="bg1"/>
              </a:solidFill>
              <a:latin typeface="+mn-ea"/>
            </a:endParaRPr>
          </a:p>
        </p:txBody>
      </p:sp>
    </p:spTree>
    <p:extLst>
      <p:ext uri="{BB962C8B-B14F-4D97-AF65-F5344CB8AC3E}">
        <p14:creationId xmlns:p14="http://schemas.microsoft.com/office/powerpoint/2010/main" val="752662156"/>
      </p:ext>
    </p:extLst>
  </p:cSld>
  <p:clrMapOvr>
    <a:masterClrMapping/>
  </p:clrMapOvr>
</p:sld>
</file>

<file path=ppt/theme/theme1.xml><?xml version="1.0" encoding="utf-8"?>
<a:theme xmlns:a="http://schemas.openxmlformats.org/drawingml/2006/main" name="standard_a4_template_newver">
  <a:themeElements>
    <a:clrScheme name="タシロセット">
      <a:dk1>
        <a:srgbClr val="42424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52A4"/>
      </a:hlink>
      <a:folHlink>
        <a:srgbClr val="0052A4"/>
      </a:folHlink>
    </a:clrScheme>
    <a:fontScheme name="Macromill①">
      <a:majorFont>
        <a:latin typeface="HGP創英角ｺﾞｼｯｸUB"/>
        <a:ea typeface="HGP創英角ｺﾞｼｯｸUB"/>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vert="horz" lIns="36000" tIns="36000" rIns="36000" bIns="36000" rtlCol="0" anchor="ctr"/>
      <a:lstStyle>
        <a:defPPr algn="ctr">
          <a:lnSpc>
            <a:spcPct val="150000"/>
          </a:lnSpc>
          <a:defRPr kumimoji="1" sz="800" dirty="0" smtClean="0">
            <a:solidFill>
              <a:schemeClr val="tx1">
                <a:lumMod val="60000"/>
                <a:lumOff val="4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standard_a4_template_newver</Template>
  <TotalTime>0</TotalTime>
  <Words>1880</Words>
  <Application>Microsoft Office PowerPoint</Application>
  <PresentationFormat>A4 210 x 297 mm</PresentationFormat>
  <Paragraphs>92</Paragraphs>
  <Slides>10</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HGP創英角ｺﾞｼｯｸUB</vt:lpstr>
      <vt:lpstr>ＭＳ Ｐゴシック</vt:lpstr>
      <vt:lpstr>メイリオ</vt:lpstr>
      <vt:lpstr>Arial</vt:lpstr>
      <vt:lpstr>Calibri</vt:lpstr>
      <vt:lpstr>Wingdings</vt:lpstr>
      <vt:lpstr>standard_a4_template_newver</vt:lpstr>
      <vt:lpstr>スマートフォン・携帯電話・PHSの リサイクルに関する調査 結果報告書</vt:lpstr>
      <vt:lpstr>調査概要</vt:lpstr>
      <vt:lpstr>調査概要</vt:lpstr>
      <vt:lpstr>回答者のプロフィール　n=2,066</vt:lpstr>
      <vt:lpstr>携帯電話の処分経験と処分方法</vt:lpstr>
      <vt:lpstr>通信機器として利用中のもの以外のスマートフォン・携帯電話・PHSの保有状況</vt:lpstr>
      <vt:lpstr>通信機器として利用中のもの以外のスマートフォン・携帯電話・PHSの処分意向</vt:lpstr>
      <vt:lpstr>自治体からのお知らせの認知・認知経路</vt:lpstr>
      <vt:lpstr>各情報の認知状況</vt:lpstr>
      <vt:lpstr>今以上に回収されるようにするための施策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2020-06-30T08:27:10Z</dcterms:created>
  <dcterms:modified xsi:type="dcterms:W3CDTF">2023-08-07T05:58:30Z</dcterms:modified>
</cp:coreProperties>
</file>