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3120">
          <p15:clr>
            <a:srgbClr val="A4A3A4"/>
          </p15:clr>
        </p15:guide>
        <p15:guide id="4" pos="217">
          <p15:clr>
            <a:srgbClr val="A4A3A4"/>
          </p15:clr>
        </p15:guide>
        <p15:guide id="5" pos="59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-sasano" initials="j" lastIdx="1" clrIdx="0">
    <p:extLst>
      <p:ext uri="{19B8F6BF-5375-455C-9EA6-DF929625EA0E}">
        <p15:presenceInfo xmlns:p15="http://schemas.microsoft.com/office/powerpoint/2012/main" userId="S::j-sasano@ciaj.or.jp::1905c44f-1bed-47d3-aadf-ca7e880f76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FFCC"/>
    <a:srgbClr val="3366CC"/>
    <a:srgbClr val="FF9933"/>
    <a:srgbClr val="FFCC00"/>
    <a:srgbClr val="3333FF"/>
    <a:srgbClr val="FF9900"/>
    <a:srgbClr val="FF7C8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5126" autoAdjust="0"/>
  </p:normalViewPr>
  <p:slideViewPr>
    <p:cSldViewPr>
      <p:cViewPr varScale="1">
        <p:scale>
          <a:sx n="81" d="100"/>
          <a:sy n="81" d="100"/>
        </p:scale>
        <p:origin x="1104" y="96"/>
      </p:cViewPr>
      <p:guideLst>
        <p:guide orient="horz" pos="2160"/>
        <p:guide orient="horz" pos="663"/>
        <p:guide pos="3120"/>
        <p:guide pos="217"/>
        <p:guide pos="59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>
        <p:scale>
          <a:sx n="110" d="100"/>
          <a:sy n="110" d="100"/>
        </p:scale>
        <p:origin x="-1602" y="1944"/>
      </p:cViewPr>
      <p:guideLst>
        <p:guide orient="horz" pos="3130"/>
        <p:guide pos="214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6006F2E-5B31-4AA7-B8A1-AE302FEE46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1CE0F8-956A-4FC5-93B8-243D8FF33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A96D-F0F5-41D2-9FC3-C7B851D0DEEF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93DFF2-62A7-4FA8-9E05-2AB466E3B3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6BD0D9-E33C-4AD7-9664-B4014E169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637DB-10F1-48C5-A513-262BC279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22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r">
              <a:defRPr sz="1200"/>
            </a:lvl1pPr>
          </a:lstStyle>
          <a:p>
            <a:fld id="{5DB52C04-6080-4418-B9CB-F5A89DFB6DDC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8" rIns="91420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1420" tIns="45708" rIns="91420" bIns="457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6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r">
              <a:defRPr sz="1200"/>
            </a:lvl1pPr>
          </a:lstStyle>
          <a:p>
            <a:fld id="{431BE22F-F491-48CB-88CB-D333DFB4B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196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2DDD-DF05-4DB0-9C93-A22C3B3E048E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112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00CC"/>
              </a:buClr>
              <a:defRPr/>
            </a:lvl1pPr>
            <a:lvl2pPr>
              <a:buClr>
                <a:srgbClr val="0000CC"/>
              </a:buCl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>
              <a:buClr>
                <a:srgbClr val="0000CC"/>
              </a:buCl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>
              <a:buClr>
                <a:srgbClr val="0000CC"/>
              </a:buCl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>
              <a:buClr>
                <a:srgbClr val="0000CC"/>
              </a:buCl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261-51D1-480C-AD4E-1400EE04C355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角丸四角形 6"/>
          <p:cNvSpPr/>
          <p:nvPr userDrawn="1"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25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9E8E-C92A-49B9-8894-9F1E51ECB95A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角丸四角形 6"/>
          <p:cNvSpPr/>
          <p:nvPr userDrawn="1"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16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7075-97BD-405C-86C3-EDD75D766F06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01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879D-EB65-4931-8C71-FF4D0D059A24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角丸四角形 9"/>
          <p:cNvSpPr/>
          <p:nvPr userDrawn="1"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2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BE9-4A71-422C-8F7D-146698C9609C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角丸四角形 5"/>
          <p:cNvSpPr/>
          <p:nvPr userDrawn="1"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86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736C-2625-47DC-A3E7-471DE5063A8A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949444" y="6484259"/>
            <a:ext cx="936104" cy="365125"/>
          </a:xfrm>
        </p:spPr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08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ctr"/>
          <a:lstStyle>
            <a:lvl1pPr algn="l"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>
            <a:normAutofit/>
          </a:bodyPr>
          <a:lstStyle>
            <a:lvl1pPr>
              <a:defRPr sz="2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>
              <a:defRPr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>
              <a:defRPr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C1636-E39A-4632-9D88-BE3E43D132F6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5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ctr"/>
          <a:lstStyle>
            <a:lvl1pPr algn="l">
              <a:defRPr sz="2000" b="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97F5-E95C-4B53-A640-DF91C60BD278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E18-6597-4AD5-9C16-EF80F04E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8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1" y="116632"/>
            <a:ext cx="784887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4488" y="1052513"/>
            <a:ext cx="9217025" cy="5073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7248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65A20-83CA-4EE2-A5F4-521CDA7C804A}" type="datetime1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985654" y="6484259"/>
            <a:ext cx="899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0EFE18-6597-4AD5-9C16-EF80F04E8D1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853462"/>
              </p:ext>
            </p:extLst>
          </p:nvPr>
        </p:nvGraphicFramePr>
        <p:xfrm>
          <a:off x="8342915" y="151346"/>
          <a:ext cx="122359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ビットマップ イメージ" r:id="rId12" imgW="1533739" imgH="428798" progId="PBrush">
                  <p:embed/>
                </p:oleObj>
              </mc:Choice>
              <mc:Fallback>
                <p:oleObj name="ビットマップ イメージ" r:id="rId12" imgW="1533739" imgH="42879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2915" y="151346"/>
                        <a:ext cx="1223597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121352" y="439378"/>
            <a:ext cx="1728605" cy="43333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</a:t>
            </a:r>
            <a:endParaRPr lang="en-US" altLang="ja-JP" sz="1000" b="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000" b="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情報通信ネットワーク産業協会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16465" y="838002"/>
            <a:ext cx="9673075" cy="70718"/>
          </a:xfrm>
          <a:prstGeom prst="roundRect">
            <a:avLst>
              <a:gd name="adj" fmla="val 5000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91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marL="177800" indent="0" algn="l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00CC"/>
        </a:buClr>
        <a:buFontTx/>
        <a:buChar char="■"/>
        <a:defRPr kumimoji="1" sz="32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00CC"/>
        </a:buClr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00CC"/>
        </a:buClr>
        <a:buFont typeface="ＭＳ Ｐゴシック" panose="020B0600070205080204" pitchFamily="50" charset="-128"/>
        <a:buChar char="▶"/>
        <a:defRPr kumimoji="1" sz="24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00CC"/>
        </a:buClr>
        <a:buFont typeface="Wingdings 2" panose="05020102010507070707" pitchFamily="18" charset="2"/>
        <a:buChar char=""/>
        <a:defRPr kumimoji="1" sz="20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00CC"/>
        </a:buClr>
        <a:buFont typeface="Wingdings" panose="05000000000000000000" pitchFamily="2" charset="2"/>
        <a:buChar char="ü"/>
        <a:defRPr kumimoji="1" sz="20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93C65-1BA2-4B9F-A18A-6F4FD3C3E463}"/>
              </a:ext>
            </a:extLst>
          </p:cNvPr>
          <p:cNvSpPr txBox="1"/>
          <p:nvPr/>
        </p:nvSpPr>
        <p:spPr>
          <a:xfrm>
            <a:off x="236476" y="968527"/>
            <a:ext cx="94690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　鉄塔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イ　局舎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ウ　外構施設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エ　受電設備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オ　送受信機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カ　伝送用専用線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→伝送路機器集計表、</a:t>
            </a:r>
            <a:r>
              <a:rPr kumimoji="1" lang="ja-JP" altLang="en-US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光ファイバケーブル整備表</a:t>
            </a:r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キ　ケーブル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ク　中継増幅装置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→伝送路機器集計表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ケ　電源設備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コ　監視装置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　制御装置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シ　測定装置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→局内機器集計表</a:t>
            </a:r>
            <a:endParaRPr kumimoji="1" lang="en-US" altLang="ja-JP" sz="1400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ス　その他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→具体事案に対して個別に検討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伝送路機器集計表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線路図又は光系統図毎に集計する。屋外に設置される機器等が対象。具体的には</a:t>
            </a:r>
            <a:r>
              <a:rPr kumimoji="1"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クロージャ、カプラ、スプリッタ、新設電柱のみを集計対象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とし、その他付随する機器（メッセンジャーワイヤー等）は記載不要。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光ファイバケーブル整備表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ケーブル区間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電柱間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毎に集計する。伝送用専用線設備のうち、光ファイバケーブルの整備状況について芯線ベースで適切か確認するためのもの。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当然、光ファイバケーブルのみが対象だが、光ケーブル成端架（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IDM</a:t>
            </a:r>
            <a:r>
              <a:rPr kumimoji="1"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FTM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）～</a:t>
            </a:r>
            <a:r>
              <a:rPr kumimoji="1"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き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線点間のいわゆる所内、地下光ケーブルも計上対象。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局内機器集計表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局舎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ビル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毎に集計する。光ケーブル成端架より局舎側に設置する機器が対象。補助事業に係る局舎が１つしかない場合（＝図面で確認できる場合）は作成を省略可。（作成してもよい。）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原則、補助対象の機器はすべて記載する。（設置に係る雑材料は不要。）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BF8DB6-0E6E-4CD6-8020-A13F71E060B7}"/>
              </a:ext>
            </a:extLst>
          </p:cNvPr>
          <p:cNvSpPr txBox="1"/>
          <p:nvPr/>
        </p:nvSpPr>
        <p:spPr>
          <a:xfrm>
            <a:off x="0" y="404664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支出項目と機器集計表等の対応について</a:t>
            </a:r>
            <a:endParaRPr kumimoji="1" lang="ja-JP" altLang="en-US" sz="240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09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47C28BC-D990-4316-AB4E-774E064D3F37}"/>
              </a:ext>
            </a:extLst>
          </p:cNvPr>
          <p:cNvSpPr/>
          <p:nvPr/>
        </p:nvSpPr>
        <p:spPr>
          <a:xfrm>
            <a:off x="642671" y="2007736"/>
            <a:ext cx="2301239" cy="106505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円弧 265"/>
          <p:cNvSpPr/>
          <p:nvPr/>
        </p:nvSpPr>
        <p:spPr>
          <a:xfrm rot="9000000">
            <a:off x="7211091" y="1506317"/>
            <a:ext cx="2429759" cy="2772417"/>
          </a:xfrm>
          <a:prstGeom prst="arc">
            <a:avLst>
              <a:gd name="adj1" fmla="val 18575670"/>
              <a:gd name="adj2" fmla="val 1076593"/>
            </a:avLst>
          </a:prstGeom>
          <a:ln w="285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09533" y="4668322"/>
            <a:ext cx="9286934" cy="1789114"/>
          </a:xfrm>
          <a:prstGeom prst="rect">
            <a:avLst/>
          </a:prstGeom>
          <a:gradFill flip="none" rotWithShape="1">
            <a:gsLst>
              <a:gs pos="0">
                <a:srgbClr val="A08080"/>
              </a:gs>
              <a:gs pos="28000">
                <a:srgbClr val="D7C4BF"/>
              </a:gs>
              <a:gs pos="66000">
                <a:srgbClr val="F6F6F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391832"/>
            <a:ext cx="9885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機器集計表の対象イメージ図</a:t>
            </a:r>
            <a:endParaRPr kumimoji="1" lang="ja-JP" altLang="en-US" sz="2400" b="1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77351" y="2870022"/>
            <a:ext cx="2893368" cy="1865116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Text Box 85"/>
          <p:cNvSpPr txBox="1">
            <a:spLocks noChangeArrowheads="1"/>
          </p:cNvSpPr>
          <p:nvPr/>
        </p:nvSpPr>
        <p:spPr bwMode="auto">
          <a:xfrm>
            <a:off x="6321152" y="999994"/>
            <a:ext cx="704890" cy="27699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4" name="Text Box 85"/>
          <p:cNvSpPr txBox="1">
            <a:spLocks noChangeArrowheads="1"/>
          </p:cNvSpPr>
          <p:nvPr/>
        </p:nvSpPr>
        <p:spPr bwMode="auto">
          <a:xfrm>
            <a:off x="7034522" y="980728"/>
            <a:ext cx="21550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伝送路機器集計表の対象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677082" y="3240251"/>
            <a:ext cx="349505" cy="503676"/>
            <a:chOff x="2287270" y="3423920"/>
            <a:chExt cx="349505" cy="503676"/>
          </a:xfrm>
        </p:grpSpPr>
        <p:sp>
          <p:nvSpPr>
            <p:cNvPr id="227" name="正方形/長方形 226"/>
            <p:cNvSpPr/>
            <p:nvPr/>
          </p:nvSpPr>
          <p:spPr>
            <a:xfrm>
              <a:off x="2287271" y="3423920"/>
              <a:ext cx="349504" cy="5036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>
              <a:off x="2287271" y="3575943"/>
              <a:ext cx="120649" cy="0"/>
            </a:xfrm>
            <a:prstGeom prst="line">
              <a:avLst/>
            </a:prstGeom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コネクタ 231"/>
            <p:cNvCxnSpPr/>
            <p:nvPr/>
          </p:nvCxnSpPr>
          <p:spPr>
            <a:xfrm>
              <a:off x="2287270" y="3615690"/>
              <a:ext cx="120649" cy="0"/>
            </a:xfrm>
            <a:prstGeom prst="line">
              <a:avLst/>
            </a:prstGeom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線コネクタ 232"/>
            <p:cNvCxnSpPr/>
            <p:nvPr/>
          </p:nvCxnSpPr>
          <p:spPr>
            <a:xfrm>
              <a:off x="2287270" y="3652143"/>
              <a:ext cx="120649" cy="0"/>
            </a:xfrm>
            <a:prstGeom prst="line">
              <a:avLst/>
            </a:prstGeom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直線コネクタ 27"/>
          <p:cNvCxnSpPr>
            <a:cxnSpLocks/>
          </p:cNvCxnSpPr>
          <p:nvPr/>
        </p:nvCxnSpPr>
        <p:spPr>
          <a:xfrm>
            <a:off x="366092" y="4321334"/>
            <a:ext cx="2204584" cy="0"/>
          </a:xfrm>
          <a:prstGeom prst="line">
            <a:avLst/>
          </a:prstGeom>
          <a:ln w="603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4585581-DF5A-4342-A410-EFF38B25FCC6}"/>
              </a:ext>
            </a:extLst>
          </p:cNvPr>
          <p:cNvGrpSpPr/>
          <p:nvPr/>
        </p:nvGrpSpPr>
        <p:grpSpPr>
          <a:xfrm>
            <a:off x="4902596" y="2708920"/>
            <a:ext cx="376936" cy="1965960"/>
            <a:chOff x="5094025" y="2042916"/>
            <a:chExt cx="376936" cy="1965960"/>
          </a:xfrm>
        </p:grpSpPr>
        <p:sp>
          <p:nvSpPr>
            <p:cNvPr id="235" name="正方形/長方形 234"/>
            <p:cNvSpPr/>
            <p:nvPr/>
          </p:nvSpPr>
          <p:spPr>
            <a:xfrm>
              <a:off x="5220025" y="2042916"/>
              <a:ext cx="108000" cy="1965960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tint val="66000"/>
                    <a:satMod val="160000"/>
                  </a:schemeClr>
                </a:gs>
                <a:gs pos="50000">
                  <a:schemeClr val="bg2">
                    <a:lumMod val="9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>
              <a:off x="5094025" y="2263607"/>
              <a:ext cx="360000" cy="4571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rgbClr val="4937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5094025" y="2372330"/>
              <a:ext cx="360000" cy="4571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rgbClr val="4937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角丸四角形 244"/>
            <p:cNvSpPr/>
            <p:nvPr/>
          </p:nvSpPr>
          <p:spPr>
            <a:xfrm>
              <a:off x="5094025" y="2467729"/>
              <a:ext cx="376936" cy="11537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D87CDA6-F7AD-47FD-B4B1-2221757E1562}"/>
              </a:ext>
            </a:extLst>
          </p:cNvPr>
          <p:cNvGrpSpPr/>
          <p:nvPr/>
        </p:nvGrpSpPr>
        <p:grpSpPr>
          <a:xfrm>
            <a:off x="6990828" y="2708920"/>
            <a:ext cx="376936" cy="1965960"/>
            <a:chOff x="6724365" y="2042916"/>
            <a:chExt cx="376936" cy="1965960"/>
          </a:xfrm>
        </p:grpSpPr>
        <p:sp>
          <p:nvSpPr>
            <p:cNvPr id="242" name="正方形/長方形 241"/>
            <p:cNvSpPr/>
            <p:nvPr/>
          </p:nvSpPr>
          <p:spPr>
            <a:xfrm>
              <a:off x="6858833" y="2042916"/>
              <a:ext cx="108000" cy="1965960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tint val="66000"/>
                    <a:satMod val="160000"/>
                  </a:schemeClr>
                </a:gs>
                <a:gs pos="50000">
                  <a:schemeClr val="bg2">
                    <a:lumMod val="9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6732833" y="2263607"/>
              <a:ext cx="360000" cy="4571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rgbClr val="4937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6732833" y="2371228"/>
              <a:ext cx="360000" cy="4571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rgbClr val="4937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角丸四角形 245"/>
            <p:cNvSpPr/>
            <p:nvPr/>
          </p:nvSpPr>
          <p:spPr>
            <a:xfrm>
              <a:off x="6724365" y="2461395"/>
              <a:ext cx="376936" cy="11537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48" name="直線コネクタ 247"/>
          <p:cNvCxnSpPr>
            <a:cxnSpLocks/>
            <a:endCxn id="245" idx="1"/>
          </p:cNvCxnSpPr>
          <p:nvPr/>
        </p:nvCxnSpPr>
        <p:spPr>
          <a:xfrm flipV="1">
            <a:off x="4863470" y="3191423"/>
            <a:ext cx="39126" cy="38159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/>
          <p:cNvCxnSpPr>
            <a:stCxn id="245" idx="3"/>
            <a:endCxn id="246" idx="1"/>
          </p:cNvCxnSpPr>
          <p:nvPr/>
        </p:nvCxnSpPr>
        <p:spPr>
          <a:xfrm flipV="1">
            <a:off x="5279532" y="3185089"/>
            <a:ext cx="1711296" cy="63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 Box 85"/>
          <p:cNvSpPr txBox="1">
            <a:spLocks noChangeArrowheads="1"/>
          </p:cNvSpPr>
          <p:nvPr/>
        </p:nvSpPr>
        <p:spPr bwMode="auto">
          <a:xfrm>
            <a:off x="612101" y="1592749"/>
            <a:ext cx="1129386" cy="276999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（イ）局舎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2" name="Text Box 85"/>
          <p:cNvSpPr txBox="1">
            <a:spLocks noChangeArrowheads="1"/>
          </p:cNvSpPr>
          <p:nvPr/>
        </p:nvSpPr>
        <p:spPr bwMode="auto">
          <a:xfrm>
            <a:off x="937908" y="2914424"/>
            <a:ext cx="1309008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（キ）ケーブル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4" name="Text Box 85"/>
          <p:cNvSpPr txBox="1">
            <a:spLocks noChangeArrowheads="1"/>
          </p:cNvSpPr>
          <p:nvPr/>
        </p:nvSpPr>
        <p:spPr bwMode="auto">
          <a:xfrm>
            <a:off x="1327208" y="4509305"/>
            <a:ext cx="1306533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（オ）送受信機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5" name="Text Box 85"/>
          <p:cNvSpPr txBox="1">
            <a:spLocks noChangeArrowheads="1"/>
          </p:cNvSpPr>
          <p:nvPr/>
        </p:nvSpPr>
        <p:spPr bwMode="auto">
          <a:xfrm>
            <a:off x="370883" y="4864012"/>
            <a:ext cx="1281645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（コ）監視装置</a:t>
            </a:r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（サ）制御装置</a:t>
            </a:r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（シ）測定器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6" name="Text Box 85"/>
          <p:cNvSpPr txBox="1">
            <a:spLocks noChangeArrowheads="1"/>
          </p:cNvSpPr>
          <p:nvPr/>
        </p:nvSpPr>
        <p:spPr bwMode="auto">
          <a:xfrm>
            <a:off x="344488" y="2429370"/>
            <a:ext cx="1510592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（ケ）電源設備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7" name="Text Box 85"/>
          <p:cNvSpPr txBox="1">
            <a:spLocks noChangeArrowheads="1"/>
          </p:cNvSpPr>
          <p:nvPr/>
        </p:nvSpPr>
        <p:spPr bwMode="auto">
          <a:xfrm>
            <a:off x="5014872" y="2156684"/>
            <a:ext cx="2352892" cy="461665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（カ）伝送用専用線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（光ファイバケーブル）</a:t>
            </a:r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8" name="Text Box 85"/>
          <p:cNvSpPr txBox="1">
            <a:spLocks noChangeArrowheads="1"/>
          </p:cNvSpPr>
          <p:nvPr/>
        </p:nvSpPr>
        <p:spPr bwMode="auto">
          <a:xfrm>
            <a:off x="5236235" y="3698736"/>
            <a:ext cx="1789808" cy="81560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（カ）伝送用専用線　</a:t>
            </a:r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indent="-180975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05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（電柱、クロージャ、カプラ、スプリッタ）</a:t>
            </a:r>
            <a:endParaRPr lang="en-US" altLang="ja-JP" sz="105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（ク）中継増幅装置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80" name="Text Box 85"/>
          <p:cNvSpPr txBox="1">
            <a:spLocks noChangeArrowheads="1"/>
          </p:cNvSpPr>
          <p:nvPr/>
        </p:nvSpPr>
        <p:spPr bwMode="auto">
          <a:xfrm>
            <a:off x="7245487" y="3226436"/>
            <a:ext cx="1292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引込み線</a:t>
            </a:r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（補助対象外）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908498" y="3933127"/>
            <a:ext cx="440542" cy="491190"/>
            <a:chOff x="2869364" y="3712855"/>
            <a:chExt cx="397150" cy="296457"/>
          </a:xfrm>
        </p:grpSpPr>
        <p:sp>
          <p:nvSpPr>
            <p:cNvPr id="228" name="正方形/長方形 227"/>
            <p:cNvSpPr/>
            <p:nvPr/>
          </p:nvSpPr>
          <p:spPr>
            <a:xfrm>
              <a:off x="2917010" y="3712855"/>
              <a:ext cx="349504" cy="2147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正方形/長方形 280"/>
            <p:cNvSpPr/>
            <p:nvPr/>
          </p:nvSpPr>
          <p:spPr>
            <a:xfrm>
              <a:off x="2897329" y="3748857"/>
              <a:ext cx="349504" cy="2147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正方形/長方形 281"/>
            <p:cNvSpPr/>
            <p:nvPr/>
          </p:nvSpPr>
          <p:spPr>
            <a:xfrm>
              <a:off x="2869364" y="3794571"/>
              <a:ext cx="349504" cy="21474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5" name="直線矢印コネクタ 44"/>
          <p:cNvCxnSpPr>
            <a:cxnSpLocks/>
            <a:stCxn id="97" idx="2"/>
            <a:endCxn id="89" idx="3"/>
          </p:cNvCxnSpPr>
          <p:nvPr/>
        </p:nvCxnSpPr>
        <p:spPr>
          <a:xfrm flipH="1">
            <a:off x="2876713" y="3796520"/>
            <a:ext cx="816683" cy="2883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直線矢印コネクタ 282"/>
          <p:cNvCxnSpPr>
            <a:cxnSpLocks/>
            <a:stCxn id="272" idx="2"/>
          </p:cNvCxnSpPr>
          <p:nvPr/>
        </p:nvCxnSpPr>
        <p:spPr>
          <a:xfrm flipH="1">
            <a:off x="1411508" y="3191423"/>
            <a:ext cx="180904" cy="1117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線矢印コネクタ 285"/>
          <p:cNvCxnSpPr>
            <a:cxnSpLocks/>
            <a:stCxn id="276" idx="2"/>
            <a:endCxn id="227" idx="0"/>
          </p:cNvCxnSpPr>
          <p:nvPr/>
        </p:nvCxnSpPr>
        <p:spPr>
          <a:xfrm flipH="1">
            <a:off x="851835" y="2706369"/>
            <a:ext cx="247949" cy="5338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線矢印コネクタ 286"/>
          <p:cNvCxnSpPr>
            <a:cxnSpLocks/>
            <a:stCxn id="275" idx="0"/>
            <a:endCxn id="282" idx="2"/>
          </p:cNvCxnSpPr>
          <p:nvPr/>
        </p:nvCxnSpPr>
        <p:spPr>
          <a:xfrm flipV="1">
            <a:off x="1011706" y="4424317"/>
            <a:ext cx="90637" cy="4396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矢印コネクタ 287"/>
          <p:cNvCxnSpPr>
            <a:cxnSpLocks/>
            <a:stCxn id="274" idx="0"/>
            <a:endCxn id="229" idx="2"/>
          </p:cNvCxnSpPr>
          <p:nvPr/>
        </p:nvCxnSpPr>
        <p:spPr>
          <a:xfrm flipH="1" flipV="1">
            <a:off x="1692972" y="4384479"/>
            <a:ext cx="287503" cy="1248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直線矢印コネクタ 288"/>
          <p:cNvCxnSpPr>
            <a:cxnSpLocks/>
            <a:stCxn id="277" idx="2"/>
          </p:cNvCxnSpPr>
          <p:nvPr/>
        </p:nvCxnSpPr>
        <p:spPr>
          <a:xfrm flipH="1">
            <a:off x="5754218" y="2618349"/>
            <a:ext cx="437100" cy="566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矢印コネクタ 289"/>
          <p:cNvCxnSpPr>
            <a:cxnSpLocks/>
            <a:stCxn id="278" idx="1"/>
            <a:endCxn id="245" idx="2"/>
          </p:cNvCxnSpPr>
          <p:nvPr/>
        </p:nvCxnSpPr>
        <p:spPr>
          <a:xfrm flipH="1" flipV="1">
            <a:off x="5091064" y="3249112"/>
            <a:ext cx="145171" cy="8574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円柱 78">
            <a:extLst>
              <a:ext uri="{FF2B5EF4-FFF2-40B4-BE49-F238E27FC236}">
                <a16:creationId xmlns:a16="http://schemas.microsoft.com/office/drawing/2014/main" id="{1161774B-BBC6-4F12-8B47-2F67BC10F93D}"/>
              </a:ext>
            </a:extLst>
          </p:cNvPr>
          <p:cNvSpPr/>
          <p:nvPr/>
        </p:nvSpPr>
        <p:spPr>
          <a:xfrm>
            <a:off x="2974659" y="4635020"/>
            <a:ext cx="456815" cy="1049570"/>
          </a:xfrm>
          <a:prstGeom prst="ca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柱 6">
            <a:extLst>
              <a:ext uri="{FF2B5EF4-FFF2-40B4-BE49-F238E27FC236}">
                <a16:creationId xmlns:a16="http://schemas.microsoft.com/office/drawing/2014/main" id="{4C11F90D-57F8-40DE-A31C-23BE21FAC58C}"/>
              </a:ext>
            </a:extLst>
          </p:cNvPr>
          <p:cNvSpPr/>
          <p:nvPr/>
        </p:nvSpPr>
        <p:spPr>
          <a:xfrm rot="5400000">
            <a:off x="3853171" y="4832228"/>
            <a:ext cx="354619" cy="1296055"/>
          </a:xfrm>
          <a:prstGeom prst="ca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柱 79">
            <a:extLst>
              <a:ext uri="{FF2B5EF4-FFF2-40B4-BE49-F238E27FC236}">
                <a16:creationId xmlns:a16="http://schemas.microsoft.com/office/drawing/2014/main" id="{7AB74544-EE64-492F-BF51-35B21FA87A59}"/>
              </a:ext>
            </a:extLst>
          </p:cNvPr>
          <p:cNvSpPr/>
          <p:nvPr/>
        </p:nvSpPr>
        <p:spPr>
          <a:xfrm>
            <a:off x="4538089" y="4635020"/>
            <a:ext cx="456815" cy="1049570"/>
          </a:xfrm>
          <a:prstGeom prst="ca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DAEADB18-02A3-40F5-9F19-012857D8C43D}"/>
              </a:ext>
            </a:extLst>
          </p:cNvPr>
          <p:cNvGrpSpPr/>
          <p:nvPr/>
        </p:nvGrpSpPr>
        <p:grpSpPr>
          <a:xfrm>
            <a:off x="2034664" y="3881856"/>
            <a:ext cx="349504" cy="511011"/>
            <a:chOff x="3738192" y="3299461"/>
            <a:chExt cx="349504" cy="628135"/>
          </a:xfrm>
        </p:grpSpPr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AD03AD62-1E57-4508-89DA-087BBC04C340}"/>
                </a:ext>
              </a:extLst>
            </p:cNvPr>
            <p:cNvSpPr/>
            <p:nvPr/>
          </p:nvSpPr>
          <p:spPr>
            <a:xfrm>
              <a:off x="3738192" y="3299461"/>
              <a:ext cx="349504" cy="6281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64B3D598-0119-4D6C-AB5C-1889AD0E6647}"/>
                </a:ext>
              </a:extLst>
            </p:cNvPr>
            <p:cNvSpPr/>
            <p:nvPr/>
          </p:nvSpPr>
          <p:spPr>
            <a:xfrm>
              <a:off x="3764354" y="3416679"/>
              <a:ext cx="197105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0EE2B781-8787-49ED-AB44-85614F4BC75D}"/>
                </a:ext>
              </a:extLst>
            </p:cNvPr>
            <p:cNvSpPr/>
            <p:nvPr/>
          </p:nvSpPr>
          <p:spPr>
            <a:xfrm>
              <a:off x="3764354" y="3515927"/>
              <a:ext cx="197105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6" name="Text Box 85">
            <a:extLst>
              <a:ext uri="{FF2B5EF4-FFF2-40B4-BE49-F238E27FC236}">
                <a16:creationId xmlns:a16="http://schemas.microsoft.com/office/drawing/2014/main" id="{C7243CB4-D219-42E3-9426-5EF48BCCE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169" y="3357080"/>
            <a:ext cx="1190798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OLT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１）</a:t>
            </a:r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6456F47-EEB9-4DE5-B585-DED0F58EBCCF}"/>
              </a:ext>
            </a:extLst>
          </p:cNvPr>
          <p:cNvGrpSpPr/>
          <p:nvPr/>
        </p:nvGrpSpPr>
        <p:grpSpPr>
          <a:xfrm>
            <a:off x="1518220" y="3756344"/>
            <a:ext cx="349504" cy="628135"/>
            <a:chOff x="3738192" y="3299461"/>
            <a:chExt cx="349504" cy="628135"/>
          </a:xfrm>
        </p:grpSpPr>
        <p:sp>
          <p:nvSpPr>
            <p:cNvPr id="229" name="正方形/長方形 228"/>
            <p:cNvSpPr/>
            <p:nvPr/>
          </p:nvSpPr>
          <p:spPr>
            <a:xfrm>
              <a:off x="3738192" y="3299461"/>
              <a:ext cx="349504" cy="6281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3764354" y="3416679"/>
              <a:ext cx="197105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3764354" y="3515927"/>
              <a:ext cx="197105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7" name="Text Box 85">
            <a:extLst>
              <a:ext uri="{FF2B5EF4-FFF2-40B4-BE49-F238E27FC236}">
                <a16:creationId xmlns:a16="http://schemas.microsoft.com/office/drawing/2014/main" id="{3E4AC07E-DBE6-4F08-B29E-1A7438FC2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459" y="3334855"/>
            <a:ext cx="1273873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光ケーブル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成端架（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２）</a:t>
            </a:r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30265A7F-112C-4795-A660-BAF6D8D76F29}"/>
              </a:ext>
            </a:extLst>
          </p:cNvPr>
          <p:cNvCxnSpPr>
            <a:cxnSpLocks/>
          </p:cNvCxnSpPr>
          <p:nvPr/>
        </p:nvCxnSpPr>
        <p:spPr>
          <a:xfrm>
            <a:off x="2792760" y="4306532"/>
            <a:ext cx="40372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3A9E085-CE6E-4E80-8E58-2F1E38C859BF}"/>
              </a:ext>
            </a:extLst>
          </p:cNvPr>
          <p:cNvGrpSpPr/>
          <p:nvPr/>
        </p:nvGrpSpPr>
        <p:grpSpPr>
          <a:xfrm>
            <a:off x="2527209" y="3770769"/>
            <a:ext cx="349504" cy="628135"/>
            <a:chOff x="-715188" y="4110710"/>
            <a:chExt cx="349504" cy="628135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EBC32A56-545F-4E0F-91CA-15A3336D6EF4}"/>
                </a:ext>
              </a:extLst>
            </p:cNvPr>
            <p:cNvSpPr/>
            <p:nvPr/>
          </p:nvSpPr>
          <p:spPr>
            <a:xfrm>
              <a:off x="-715188" y="4110710"/>
              <a:ext cx="349504" cy="6281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B24EA724-3A0E-4716-BF59-E69966737DE4}"/>
                </a:ext>
              </a:extLst>
            </p:cNvPr>
            <p:cNvSpPr/>
            <p:nvPr/>
          </p:nvSpPr>
          <p:spPr>
            <a:xfrm>
              <a:off x="-671721" y="4173819"/>
              <a:ext cx="259671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07C061A9-D3F6-4A84-A9F3-8D9CA2961922}"/>
                </a:ext>
              </a:extLst>
            </p:cNvPr>
            <p:cNvSpPr/>
            <p:nvPr/>
          </p:nvSpPr>
          <p:spPr>
            <a:xfrm>
              <a:off x="-671721" y="4273067"/>
              <a:ext cx="259671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DF8D98A7-8F6A-4D1D-902C-52EA132C01B3}"/>
                </a:ext>
              </a:extLst>
            </p:cNvPr>
            <p:cNvSpPr/>
            <p:nvPr/>
          </p:nvSpPr>
          <p:spPr>
            <a:xfrm>
              <a:off x="-671720" y="4373415"/>
              <a:ext cx="259671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915F222F-1823-45C5-9628-417EA9686D36}"/>
                </a:ext>
              </a:extLst>
            </p:cNvPr>
            <p:cNvSpPr/>
            <p:nvPr/>
          </p:nvSpPr>
          <p:spPr>
            <a:xfrm>
              <a:off x="-671720" y="4472663"/>
              <a:ext cx="259671" cy="694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94C5A001-3A22-4311-B471-1F5E3D1A4147}"/>
              </a:ext>
            </a:extLst>
          </p:cNvPr>
          <p:cNvCxnSpPr>
            <a:cxnSpLocks/>
          </p:cNvCxnSpPr>
          <p:nvPr/>
        </p:nvCxnSpPr>
        <p:spPr>
          <a:xfrm flipH="1">
            <a:off x="3174262" y="4284307"/>
            <a:ext cx="6579" cy="125634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DC913DB4-CFE9-43D2-9ACC-7D8B00860472}"/>
              </a:ext>
            </a:extLst>
          </p:cNvPr>
          <p:cNvCxnSpPr>
            <a:cxnSpLocks/>
          </p:cNvCxnSpPr>
          <p:nvPr/>
        </p:nvCxnSpPr>
        <p:spPr>
          <a:xfrm flipH="1">
            <a:off x="3161562" y="5521604"/>
            <a:ext cx="171695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181805B3-4F3B-427B-95A1-980318565FA2}"/>
              </a:ext>
            </a:extLst>
          </p:cNvPr>
          <p:cNvCxnSpPr>
            <a:cxnSpLocks/>
          </p:cNvCxnSpPr>
          <p:nvPr/>
        </p:nvCxnSpPr>
        <p:spPr>
          <a:xfrm>
            <a:off x="4863470" y="3532955"/>
            <a:ext cx="0" cy="199884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9" name="グループ化 238">
            <a:extLst>
              <a:ext uri="{FF2B5EF4-FFF2-40B4-BE49-F238E27FC236}">
                <a16:creationId xmlns:a16="http://schemas.microsoft.com/office/drawing/2014/main" id="{C35CC384-B830-4944-978D-2F7F643308E5}"/>
              </a:ext>
            </a:extLst>
          </p:cNvPr>
          <p:cNvGrpSpPr/>
          <p:nvPr/>
        </p:nvGrpSpPr>
        <p:grpSpPr>
          <a:xfrm>
            <a:off x="8117270" y="3243474"/>
            <a:ext cx="1337294" cy="1523053"/>
            <a:chOff x="7873751" y="2881746"/>
            <a:chExt cx="1722716" cy="1874445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41CACE29-1F17-451E-B640-3BFA6476806A}"/>
                </a:ext>
              </a:extLst>
            </p:cNvPr>
            <p:cNvSpPr/>
            <p:nvPr/>
          </p:nvSpPr>
          <p:spPr>
            <a:xfrm>
              <a:off x="8084774" y="3691132"/>
              <a:ext cx="1300671" cy="106505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二等辺三角形 237">
              <a:extLst>
                <a:ext uri="{FF2B5EF4-FFF2-40B4-BE49-F238E27FC236}">
                  <a16:creationId xmlns:a16="http://schemas.microsoft.com/office/drawing/2014/main" id="{6FEC6171-B575-4E1E-B785-C662751F778D}"/>
                </a:ext>
              </a:extLst>
            </p:cNvPr>
            <p:cNvSpPr/>
            <p:nvPr/>
          </p:nvSpPr>
          <p:spPr>
            <a:xfrm>
              <a:off x="7873751" y="2881746"/>
              <a:ext cx="1722716" cy="830453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3" name="Text Box 85">
            <a:extLst>
              <a:ext uri="{FF2B5EF4-FFF2-40B4-BE49-F238E27FC236}">
                <a16:creationId xmlns:a16="http://schemas.microsoft.com/office/drawing/2014/main" id="{FDFDB9D9-2A86-41E5-9DE5-3B6F2B879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152" y="1384499"/>
            <a:ext cx="704890" cy="276999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4" name="Text Box 85">
            <a:extLst>
              <a:ext uri="{FF2B5EF4-FFF2-40B4-BE49-F238E27FC236}">
                <a16:creationId xmlns:a16="http://schemas.microsoft.com/office/drawing/2014/main" id="{57B64CA1-EF6A-4F09-94CA-930847E02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472" y="1404255"/>
            <a:ext cx="18936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局内機器集計表の対象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148" name="直線矢印コネクタ 147">
            <a:extLst>
              <a:ext uri="{FF2B5EF4-FFF2-40B4-BE49-F238E27FC236}">
                <a16:creationId xmlns:a16="http://schemas.microsoft.com/office/drawing/2014/main" id="{61CD3F9F-D15C-4E14-AC22-A4835A808F6C}"/>
              </a:ext>
            </a:extLst>
          </p:cNvPr>
          <p:cNvCxnSpPr>
            <a:cxnSpLocks/>
            <a:stCxn id="86" idx="2"/>
          </p:cNvCxnSpPr>
          <p:nvPr/>
        </p:nvCxnSpPr>
        <p:spPr>
          <a:xfrm flipH="1">
            <a:off x="2195650" y="3634079"/>
            <a:ext cx="150918" cy="234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DE1CDBED-CFE0-441A-A036-D3BABDC83717}"/>
              </a:ext>
            </a:extLst>
          </p:cNvPr>
          <p:cNvSpPr txBox="1"/>
          <p:nvPr/>
        </p:nvSpPr>
        <p:spPr>
          <a:xfrm>
            <a:off x="257284" y="59712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１）支出総括表における経費項目は（カ）伝送用専用線に該当。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２）支出総括表における経費項目は（イ）局舎に該当。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0CBF3798-DDBB-4467-B1BF-C889FD501724}"/>
              </a:ext>
            </a:extLst>
          </p:cNvPr>
          <p:cNvCxnSpPr>
            <a:cxnSpLocks/>
          </p:cNvCxnSpPr>
          <p:nvPr/>
        </p:nvCxnSpPr>
        <p:spPr>
          <a:xfrm>
            <a:off x="4863470" y="1776087"/>
            <a:ext cx="0" cy="137208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85">
            <a:extLst>
              <a:ext uri="{FF2B5EF4-FFF2-40B4-BE49-F238E27FC236}">
                <a16:creationId xmlns:a16="http://schemas.microsoft.com/office/drawing/2014/main" id="{EE30E74D-044B-407B-BA25-9B5631DD3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9536" y="1412776"/>
            <a:ext cx="1292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き線点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8" name="Text Box 85">
            <a:extLst>
              <a:ext uri="{FF2B5EF4-FFF2-40B4-BE49-F238E27FC236}">
                <a16:creationId xmlns:a16="http://schemas.microsoft.com/office/drawing/2014/main" id="{C79E58E6-311D-4F32-9BB7-59147289A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152" y="1775384"/>
            <a:ext cx="704890" cy="276999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altLang="ja-JP" sz="12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1" name="Text Box 85">
            <a:extLst>
              <a:ext uri="{FF2B5EF4-FFF2-40B4-BE49-F238E27FC236}">
                <a16:creationId xmlns:a16="http://schemas.microsoft.com/office/drawing/2014/main" id="{52B6023D-474C-4728-8606-89487F6A6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472" y="1795140"/>
            <a:ext cx="27938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光ファイバケーブル整備表の対象</a:t>
            </a:r>
            <a:endParaRPr lang="ja-JP" altLang="en-US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33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808080"/>
          </a:solidFill>
        </a:ln>
      </a:spPr>
      <a:bodyPr rtlCol="0" anchor="ctr"/>
      <a:lstStyle>
        <a:defPPr algn="ctr">
          <a:defRPr kumimoji="1" dirty="0">
            <a:solidFill>
              <a:schemeClr val="tx1"/>
            </a:solidFill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25729</TotalTime>
  <Words>473</Words>
  <Application>Microsoft Office PowerPoint</Application>
  <PresentationFormat>A4 210 x 297 mm</PresentationFormat>
  <Paragraphs>49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HG丸ｺﾞｼｯｸM-PRO</vt:lpstr>
      <vt:lpstr>Meiryo UI</vt:lpstr>
      <vt:lpstr>ＭＳ Ｐゴシック</vt:lpstr>
      <vt:lpstr>游ゴシック</vt:lpstr>
      <vt:lpstr>Arial</vt:lpstr>
      <vt:lpstr>Calibri</vt:lpstr>
      <vt:lpstr>Wingdings</vt:lpstr>
      <vt:lpstr>Wingdings 2</vt:lpstr>
      <vt:lpstr>Office ​​テーマ</vt:lpstr>
      <vt:lpstr>ビットマップ イメージ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o-kosuge</dc:creator>
  <cp:lastModifiedBy>m-suzuki</cp:lastModifiedBy>
  <cp:revision>1535</cp:revision>
  <cp:lastPrinted>2020-06-21T06:23:20Z</cp:lastPrinted>
  <dcterms:created xsi:type="dcterms:W3CDTF">2014-07-10T05:09:25Z</dcterms:created>
  <dcterms:modified xsi:type="dcterms:W3CDTF">2022-01-26T04:42:59Z</dcterms:modified>
</cp:coreProperties>
</file>